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3"/>
  </p:notesMasterIdLst>
  <p:sldIdLst>
    <p:sldId id="256" r:id="rId2"/>
    <p:sldId id="433" r:id="rId3"/>
    <p:sldId id="263" r:id="rId4"/>
    <p:sldId id="268" r:id="rId5"/>
    <p:sldId id="269" r:id="rId6"/>
    <p:sldId id="423" r:id="rId7"/>
    <p:sldId id="424" r:id="rId8"/>
    <p:sldId id="270" r:id="rId9"/>
    <p:sldId id="271" r:id="rId10"/>
    <p:sldId id="329" r:id="rId11"/>
    <p:sldId id="330" r:id="rId12"/>
    <p:sldId id="331" r:id="rId13"/>
    <p:sldId id="432" r:id="rId14"/>
    <p:sldId id="332" r:id="rId15"/>
    <p:sldId id="333" r:id="rId16"/>
    <p:sldId id="334" r:id="rId17"/>
    <p:sldId id="335" r:id="rId18"/>
    <p:sldId id="337" r:id="rId19"/>
    <p:sldId id="336" r:id="rId20"/>
    <p:sldId id="338" r:id="rId21"/>
    <p:sldId id="340" r:id="rId22"/>
    <p:sldId id="341" r:id="rId23"/>
    <p:sldId id="342" r:id="rId24"/>
    <p:sldId id="345" r:id="rId25"/>
    <p:sldId id="346" r:id="rId26"/>
    <p:sldId id="347" r:id="rId27"/>
    <p:sldId id="281" r:id="rId28"/>
    <p:sldId id="387" r:id="rId29"/>
    <p:sldId id="282" r:id="rId30"/>
    <p:sldId id="283" r:id="rId31"/>
    <p:sldId id="350" r:id="rId32"/>
    <p:sldId id="351" r:id="rId33"/>
    <p:sldId id="352" r:id="rId34"/>
    <p:sldId id="353" r:id="rId35"/>
    <p:sldId id="354" r:id="rId36"/>
    <p:sldId id="434" r:id="rId37"/>
    <p:sldId id="377" r:id="rId38"/>
    <p:sldId id="378" r:id="rId39"/>
    <p:sldId id="379" r:id="rId40"/>
    <p:sldId id="380" r:id="rId41"/>
    <p:sldId id="395" r:id="rId42"/>
    <p:sldId id="383" r:id="rId43"/>
    <p:sldId id="384" r:id="rId44"/>
    <p:sldId id="385" r:id="rId45"/>
    <p:sldId id="396" r:id="rId46"/>
    <p:sldId id="389" r:id="rId47"/>
    <p:sldId id="390" r:id="rId48"/>
    <p:sldId id="391" r:id="rId49"/>
    <p:sldId id="392" r:id="rId50"/>
    <p:sldId id="381" r:id="rId51"/>
    <p:sldId id="280" r:id="rId52"/>
    <p:sldId id="290" r:id="rId53"/>
    <p:sldId id="291" r:id="rId54"/>
    <p:sldId id="293" r:id="rId55"/>
    <p:sldId id="292" r:id="rId56"/>
    <p:sldId id="422" r:id="rId57"/>
    <p:sldId id="295" r:id="rId58"/>
    <p:sldId id="296" r:id="rId59"/>
    <p:sldId id="297" r:id="rId60"/>
    <p:sldId id="298" r:id="rId61"/>
    <p:sldId id="299" r:id="rId62"/>
    <p:sldId id="264" r:id="rId63"/>
    <p:sldId id="418" r:id="rId64"/>
    <p:sldId id="394" r:id="rId65"/>
    <p:sldId id="405" r:id="rId66"/>
    <p:sldId id="407" r:id="rId67"/>
    <p:sldId id="408" r:id="rId68"/>
    <p:sldId id="409" r:id="rId69"/>
    <p:sldId id="416" r:id="rId70"/>
    <p:sldId id="410" r:id="rId71"/>
    <p:sldId id="412" r:id="rId72"/>
    <p:sldId id="413" r:id="rId73"/>
    <p:sldId id="304" r:id="rId74"/>
    <p:sldId id="323" r:id="rId75"/>
    <p:sldId id="324" r:id="rId76"/>
    <p:sldId id="305" r:id="rId77"/>
    <p:sldId id="302" r:id="rId78"/>
    <p:sldId id="355" r:id="rId79"/>
    <p:sldId id="306" r:id="rId80"/>
    <p:sldId id="308" r:id="rId81"/>
    <p:sldId id="309" r:id="rId82"/>
    <p:sldId id="421" r:id="rId83"/>
    <p:sldId id="314" r:id="rId84"/>
    <p:sldId id="356" r:id="rId85"/>
    <p:sldId id="357" r:id="rId86"/>
    <p:sldId id="358" r:id="rId87"/>
    <p:sldId id="316" r:id="rId88"/>
    <p:sldId id="359" r:id="rId89"/>
    <p:sldId id="361" r:id="rId90"/>
    <p:sldId id="364" r:id="rId91"/>
    <p:sldId id="366" r:id="rId92"/>
    <p:sldId id="419" r:id="rId93"/>
    <p:sldId id="420" r:id="rId94"/>
    <p:sldId id="414" r:id="rId95"/>
    <p:sldId id="317" r:id="rId96"/>
    <p:sldId id="322" r:id="rId97"/>
    <p:sldId id="369" r:id="rId98"/>
    <p:sldId id="370" r:id="rId99"/>
    <p:sldId id="371" r:id="rId100"/>
    <p:sldId id="417" r:id="rId101"/>
    <p:sldId id="415" r:id="rId102"/>
  </p:sldIdLst>
  <p:sldSz cx="12192000" cy="6858000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libri Light" panose="020F0302020204030204" pitchFamily="34" charset="0"/>
      <p:regular r:id="rId108"/>
      <p:italic r:id="rId109"/>
    </p:embeddedFont>
    <p:embeddedFont>
      <p:font typeface="Cambria Math" panose="02040503050406030204" pitchFamily="18" charset="0"/>
      <p:regular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B35C2"/>
    <a:srgbClr val="FD87EF"/>
    <a:srgbClr val="FF9900"/>
    <a:srgbClr val="EA9C46"/>
    <a:srgbClr val="CF94F0"/>
    <a:srgbClr val="FFC000"/>
    <a:srgbClr val="AB92F2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2ED56-E604-4A2D-AE18-A668F6D64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28D27-2DF7-492E-8076-48C980966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9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28D27-2DF7-492E-8076-48C98096689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4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4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7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0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8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9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5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1CFB-EAE5-4268-AE1C-726AFDA4EA2D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9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0.pn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0.pn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0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18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11.png"/><Relationship Id="rId4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11.png"/><Relationship Id="rId4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2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2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2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2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2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2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0.pn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00.png"/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12" Type="http://schemas.openxmlformats.org/officeDocument/2006/relationships/image" Target="../media/image79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image" Target="../media/image830.png"/><Relationship Id="rId5" Type="http://schemas.openxmlformats.org/officeDocument/2006/relationships/image" Target="../media/image760.png"/><Relationship Id="rId15" Type="http://schemas.openxmlformats.org/officeDocument/2006/relationships/image" Target="../media/image810.png"/><Relationship Id="rId10" Type="http://schemas.openxmlformats.org/officeDocument/2006/relationships/image" Target="../media/image11.png"/><Relationship Id="rId4" Type="http://schemas.openxmlformats.org/officeDocument/2006/relationships/image" Target="../media/image750.png"/><Relationship Id="rId9" Type="http://schemas.openxmlformats.org/officeDocument/2006/relationships/image" Target="../media/image130.png"/><Relationship Id="rId14" Type="http://schemas.openxmlformats.org/officeDocument/2006/relationships/image" Target="../media/image8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Induction:</a:t>
            </a:r>
            <a:br>
              <a:rPr lang="en-US" dirty="0"/>
            </a:br>
            <a:r>
              <a:rPr lang="en-US" dirty="0"/>
              <a:t>Introduction and basic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30713"/>
            <a:ext cx="9144000" cy="1655762"/>
          </a:xfrm>
        </p:spPr>
        <p:txBody>
          <a:bodyPr/>
          <a:lstStyle/>
          <a:p>
            <a:r>
              <a:rPr lang="en-US" dirty="0"/>
              <a:t>CMSC 250</a:t>
            </a:r>
          </a:p>
        </p:txBody>
      </p:sp>
    </p:spTree>
    <p:extLst>
      <p:ext uri="{BB962C8B-B14F-4D97-AF65-F5344CB8AC3E}">
        <p14:creationId xmlns:p14="http://schemas.microsoft.com/office/powerpoint/2010/main" val="388386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74541" y="3599300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2037143" y="5000700"/>
            <a:ext cx="4086776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2742865" y="5179829"/>
            <a:ext cx="421441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ADA786C-6233-9249-923B-38DE2D49FDD8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25D3E9D-5A49-A248-849B-927874046E42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84D4E1-AC87-7144-A1BB-311F965D10AB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84D4E1-AC87-7144-A1BB-311F965D1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E2CACF-F65B-AA4F-9421-B534788B02B5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E2CACF-F65B-AA4F-9421-B534788B0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7462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  <a:r>
              <a:rPr lang="mr-IN" dirty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Prove that for all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i.e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/>
                      <m:t>(1)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From the I.H,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!⋅2</m:t>
                    </m:r>
                  </m:oMath>
                </a14:m>
                <a:r>
                  <a:rPr lang="en-US" dirty="0"/>
                  <a:t>       (2)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, we have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! &gt; 0</m:t>
                        </m:r>
                      </m:e>
                    </m:groupCh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!⋅2&lt;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 (3)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3)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⋅2&lt;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groupChr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!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8779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F03D-6053-C74C-A08C-047D50B7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do this one together!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7F75-B576-F244-9AF9-BCA354985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mathematical induction, prove that, for all naturals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dirty="0"/>
                  <a:t>,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+1&lt;</m:t>
                      </m:r>
                      <m:sSup>
                        <m:sSupPr>
                          <m:ctrlPr>
                            <a:rPr lang="en-US" sz="3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7F75-B576-F244-9AF9-BCA354985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20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2882095" y="5000700"/>
            <a:ext cx="3241823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3634451" y="5179829"/>
            <a:ext cx="3322828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3FA37A-755D-4C46-BC54-2C80B2D70770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CD152C0-CBF9-F942-8D9B-7B3EA317BC95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3F8850-2BBD-FF4F-BE7D-0225B236F563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3F8850-2BBD-FF4F-BE7D-0225B236F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12806E-AA85-AD43-9311-AE81E22B1FA9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12806E-AA85-AD43-9311-AE81E22B1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4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2882095" y="5000700"/>
            <a:ext cx="3241823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3634451" y="5179829"/>
            <a:ext cx="3322828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0DBA193-F2CA-8645-BC2E-A257FD1EF84D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C902C07-B316-E84A-AB74-1564A9675A97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F33C9-FF41-E346-B979-689F1488F9D0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F33C9-FF41-E346-B979-689F1488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434000-3E68-CA4E-8898-28A88521F1D4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434000-3E68-CA4E-8898-28A88521F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42AD91-4007-474C-B405-A7B318E2BA4A}"/>
                  </a:ext>
                </a:extLst>
              </p:cNvPr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42AD91-4007-474C-B405-A7B318E2B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02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2882095" y="5000700"/>
            <a:ext cx="3241823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3634451" y="5179829"/>
            <a:ext cx="3322828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0DBA193-F2CA-8645-BC2E-A257FD1EF84D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C902C07-B316-E84A-AB74-1564A9675A97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F33C9-FF41-E346-B979-689F1488F9D0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F33C9-FF41-E346-B979-689F1488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434000-3E68-CA4E-8898-28A88521F1D4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434000-3E68-CA4E-8898-28A88521F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42AD91-4007-474C-B405-A7B318E2BA4A}"/>
                  </a:ext>
                </a:extLst>
              </p:cNvPr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42AD91-4007-474C-B405-A7B318E2B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95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3680748" y="5000700"/>
            <a:ext cx="2443169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4374699" y="5179829"/>
            <a:ext cx="2582579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CE85FEB-3405-5041-9673-5E54A8A2ECDD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C8FD7A9-D127-2A49-9D96-23D0E49103F7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68A256-AE1A-334F-A3B1-1A7FAE9511A5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68A256-AE1A-334F-A3B1-1A7FAE951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C96354-7C12-E641-AAEC-F211CB44E88A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C96354-7C12-E641-AAEC-F211CB44E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03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5045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3680748" y="5000700"/>
            <a:ext cx="2443169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4374699" y="5179829"/>
            <a:ext cx="2582579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1F17661-EC78-5847-962B-F77609C9AC0B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98AC6A6-DF20-CF46-93B8-F8F701C50B0A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7ECD54-3A7D-4043-933B-6CA3A7CF333A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7ECD54-3A7D-4043-933B-6CA3A7CF3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2FCD9D-72E2-7640-A103-8587A732E95D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2FCD9D-72E2-7640-A103-8587A732E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06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60502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4374699" y="5000700"/>
            <a:ext cx="1749217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5281883" y="5179829"/>
            <a:ext cx="167539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18966D7-09C5-EB44-9AC6-A9654BD54582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5D7DF03-FC7B-5740-9D25-B2BE2BF8A912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B5784E-7275-484A-8DA5-61A9F3A41E29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B5784E-7275-484A-8DA5-61A9F3A41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E52733-B493-6541-AC21-9D482641B763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E52733-B493-6541-AC21-9D482641B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12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60502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4374699" y="5000700"/>
            <a:ext cx="1749217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5281883" y="5179829"/>
            <a:ext cx="167539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A60A4C1-7997-574B-97D0-0F1F78CD37B0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387D651-8A26-284E-A2D9-EA96EAFD4517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9B825E-5F8B-874B-B818-8F14B6FB4E15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9B825E-5F8B-874B-B818-8F14B6FB4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4D1660-BA47-6842-A27D-47B55872773B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4D1660-BA47-6842-A27D-47B558727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387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74541" y="3597250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5163111" y="5000700"/>
            <a:ext cx="960804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6123915" y="5179829"/>
            <a:ext cx="833362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F242E02-7131-3843-B6C1-5F6C1CA05FA9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9EFB68-4CBA-694B-8C32-C705260DF4D8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5711EF-1EE6-1F4D-B6C7-679C897DCB4E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5711EF-1EE6-1F4D-B6C7-679C897DC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ABE345-1C7C-B544-8CD4-D27E5E7400B6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ABE345-1C7C-B544-8CD4-D27E5E740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F13200-33BC-4053-AE00-E624E5054ECE}"/>
                  </a:ext>
                </a:extLst>
              </p:cNvPr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F13200-33BC-4053-AE00-E624E5054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375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U-Turn Arrow 33"/>
          <p:cNvSpPr/>
          <p:nvPr/>
        </p:nvSpPr>
        <p:spPr>
          <a:xfrm flipH="1">
            <a:off x="5163111" y="5000700"/>
            <a:ext cx="960804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6123915" y="5179829"/>
            <a:ext cx="833362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82BEE9B2-1CE9-A944-AAF8-828973AAB2E2}"/>
              </a:ext>
            </a:extLst>
          </p:cNvPr>
          <p:cNvSpPr/>
          <p:nvPr/>
        </p:nvSpPr>
        <p:spPr>
          <a:xfrm>
            <a:off x="3074541" y="3597250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B4C42EC-4D18-E542-B156-E570C940DE79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86266D6-3233-9F4B-A6DB-60CB10C815DC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25ECB2-A98B-2545-AFCC-9A1AC939294F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25ECB2-A98B-2545-AFCC-9A1AC9392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3D9208-942A-1843-87F4-A4779DB6B74B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3D9208-942A-1843-87F4-A4779DB6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53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E2FE-8145-4965-968D-EB98B74A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Announcements /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F7D75-64C4-4337-B682-D9C65071B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not seeing </a:t>
            </a:r>
            <a:r>
              <a:rPr lang="en-US" dirty="0" err="1"/>
              <a:t>hw</a:t>
            </a:r>
            <a:r>
              <a:rPr lang="en-US" dirty="0"/>
              <a:t> / quiz for this week, that’s good!</a:t>
            </a:r>
          </a:p>
          <a:p>
            <a:pPr lvl="1"/>
            <a:r>
              <a:rPr lang="en-US" dirty="0">
                <a:solidFill>
                  <a:srgbClr val="FB35C2"/>
                </a:solidFill>
              </a:rPr>
              <a:t>There aren’t any, midterm week!</a:t>
            </a:r>
          </a:p>
          <a:p>
            <a:r>
              <a:rPr lang="en-US" dirty="0"/>
              <a:t>COVID vaccine made you unable to sit for the exam yesterday?</a:t>
            </a:r>
          </a:p>
          <a:p>
            <a:pPr lvl="1"/>
            <a:r>
              <a:rPr lang="en-US" dirty="0"/>
              <a:t>No worries,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have prepared another exam for tomorrow</a:t>
            </a:r>
            <a:r>
              <a:rPr lang="en-US" dirty="0"/>
              <a:t>, starting at 8am through Saturday at 8am.</a:t>
            </a:r>
          </a:p>
          <a:p>
            <a:pPr lvl="1"/>
            <a:r>
              <a:rPr lang="en-US" dirty="0"/>
              <a:t>See today’s announcement.</a:t>
            </a:r>
          </a:p>
          <a:p>
            <a:pPr lvl="1"/>
            <a:r>
              <a:rPr lang="en-US" dirty="0"/>
              <a:t>If you sat for it yesterday, </a:t>
            </a:r>
            <a:r>
              <a:rPr lang="en-US" dirty="0">
                <a:solidFill>
                  <a:schemeClr val="accent2"/>
                </a:solidFill>
              </a:rPr>
              <a:t>you cannot re-sit for it</a:t>
            </a:r>
            <a:r>
              <a:rPr lang="en-US" dirty="0"/>
              <a:t> if you don’t feel you did well!</a:t>
            </a:r>
          </a:p>
          <a:p>
            <a:pPr lvl="2"/>
            <a:r>
              <a:rPr lang="en-US" dirty="0"/>
              <a:t>We can easily determine this from </a:t>
            </a:r>
            <a:r>
              <a:rPr lang="en-US" dirty="0" err="1"/>
              <a:t>Gradescope</a:t>
            </a:r>
            <a:r>
              <a:rPr lang="en-US" dirty="0"/>
              <a:t> and simply erase submissions.</a:t>
            </a:r>
          </a:p>
          <a:p>
            <a:pPr lvl="2"/>
            <a:r>
              <a:rPr lang="en-US" dirty="0"/>
              <a:t>Exam schedule known from January, even before vaccinations started rolling out.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24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70550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E7BBD61-59B3-0F44-B4F6-F3BFDEED4717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2707213-58A5-6240-83B0-B55CA2B952D5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5FB0CC-1001-F846-A5BC-1DDAFFA4FB76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5FB0CC-1001-F846-A5BC-1DDAFFA4F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84DE82-F42D-6C49-A1C4-28EE77095245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84DE82-F42D-6C49-A1C4-28EE77095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833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U-Turn Arrow 29"/>
          <p:cNvSpPr/>
          <p:nvPr/>
        </p:nvSpPr>
        <p:spPr>
          <a:xfrm>
            <a:off x="6123915" y="5000700"/>
            <a:ext cx="833361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/>
          <p:cNvSpPr/>
          <p:nvPr/>
        </p:nvSpPr>
        <p:spPr>
          <a:xfrm>
            <a:off x="6957277" y="5179829"/>
            <a:ext cx="70516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2EAA5BC-1189-5D41-96F4-CD89D849CEF3}"/>
              </a:ext>
            </a:extLst>
          </p:cNvPr>
          <p:cNvSpPr/>
          <p:nvPr/>
        </p:nvSpPr>
        <p:spPr>
          <a:xfrm>
            <a:off x="3074541" y="3597250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2696696-911F-1A48-A45B-4569260C9A13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E5DDFD2-61CF-A147-86C8-E9FC718E7A4C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FDC48B-510B-CB4A-BB97-2B9D3A86F5BD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FDC48B-510B-CB4A-BB97-2B9D3A86F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4D8220-C7EE-984E-80E0-4E600F2AE348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4D8220-C7EE-984E-80E0-4E600F2AE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76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27"/>
          <p:cNvSpPr/>
          <p:nvPr/>
        </p:nvSpPr>
        <p:spPr>
          <a:xfrm>
            <a:off x="6123915" y="5000700"/>
            <a:ext cx="833361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/>
          <p:cNvSpPr/>
          <p:nvPr/>
        </p:nvSpPr>
        <p:spPr>
          <a:xfrm>
            <a:off x="6957277" y="5179829"/>
            <a:ext cx="70516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A1CA92-D02F-9D46-A07B-CE7A95B5977B}"/>
              </a:ext>
            </a:extLst>
          </p:cNvPr>
          <p:cNvSpPr/>
          <p:nvPr/>
        </p:nvSpPr>
        <p:spPr>
          <a:xfrm>
            <a:off x="3074541" y="3597250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2460401-B8F7-FC4F-873B-A514FC511550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0A85EF8-D9F9-884E-BF1D-5D1B4B319C48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CBAF9-CE1C-6E4A-A59C-C4C545B5C217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CBAF9-CE1C-6E4A-A59C-C4C545B5C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E0CB6-FA60-B049-BD5F-3C75E8184F4E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E0CB6-FA60-B049-BD5F-3C75E818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026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U-Turn Arrow 28"/>
          <p:cNvSpPr/>
          <p:nvPr/>
        </p:nvSpPr>
        <p:spPr>
          <a:xfrm>
            <a:off x="6957276" y="5179829"/>
            <a:ext cx="1486075" cy="409366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6096000" y="5023475"/>
            <a:ext cx="1692165" cy="514382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57562A-DFBE-0344-828E-2D46F1366701}"/>
              </a:ext>
            </a:extLst>
          </p:cNvPr>
          <p:cNvSpPr/>
          <p:nvPr/>
        </p:nvSpPr>
        <p:spPr>
          <a:xfrm>
            <a:off x="3074541" y="3597250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B8CB99A-5C94-9F4F-B789-C3D3AB1FB9AB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538BAC-CE6E-C44E-B140-95C058A8DA95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EDF098-719E-CC47-83B4-FE31C407A467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EDF098-719E-CC47-83B4-FE31C407A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366BFF-FE6C-9741-98AB-187A44A53666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366BFF-FE6C-9741-98AB-187A44A5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350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U-Turn Arrow 28"/>
          <p:cNvSpPr/>
          <p:nvPr/>
        </p:nvSpPr>
        <p:spPr>
          <a:xfrm>
            <a:off x="6957276" y="5179829"/>
            <a:ext cx="1486075" cy="409366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6096000" y="5023475"/>
            <a:ext cx="1692165" cy="514382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0366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3413BC9-6619-2A44-AD71-414A3D809BB5}"/>
              </a:ext>
            </a:extLst>
          </p:cNvPr>
          <p:cNvSpPr/>
          <p:nvPr/>
        </p:nvSpPr>
        <p:spPr>
          <a:xfrm>
            <a:off x="3074541" y="3597250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A6CB7EB-DB2D-AD4E-8067-E8E83E009F47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1727B6F-1973-D744-AE84-34C32E61609F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C68A5B-ED45-174A-B9C7-C3642BD217D3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C68A5B-ED45-174A-B9C7-C3642BD21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B5938-44B0-0743-948F-52A6586A748E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C1B5938-44B0-0743-948F-52A6586A7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95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U-Turn Arrow 28"/>
          <p:cNvSpPr/>
          <p:nvPr/>
        </p:nvSpPr>
        <p:spPr>
          <a:xfrm>
            <a:off x="6957276" y="5179829"/>
            <a:ext cx="2169841" cy="409366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6096000" y="5023475"/>
            <a:ext cx="2381009" cy="514382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0366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BD6E5C59-5479-C442-86A4-D0821A0F394B}"/>
              </a:ext>
            </a:extLst>
          </p:cNvPr>
          <p:cNvSpPr/>
          <p:nvPr/>
        </p:nvSpPr>
        <p:spPr>
          <a:xfrm>
            <a:off x="3074541" y="3597250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6FD929A-DBCE-F54C-B131-93BB31FC615B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6BC3471-B52A-064D-9427-9E86D76B2F6C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06E2D8-421E-0844-A559-47567DDBE243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06E2D8-421E-0844-A559-47567DDBE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69FE2C-6FBC-0F45-B28C-59DD6FA2771D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69FE2C-6FBC-0F45-B28C-59DD6FA2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61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U-Turn Arrow 28"/>
          <p:cNvSpPr/>
          <p:nvPr/>
        </p:nvSpPr>
        <p:spPr>
          <a:xfrm>
            <a:off x="6957276" y="5179829"/>
            <a:ext cx="2169841" cy="409366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6096000" y="5023475"/>
            <a:ext cx="2381009" cy="514382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0366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8827017" y="5634522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909764" y="579952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764" y="5799524"/>
                <a:ext cx="290599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7E9D04A8-8DB7-2C49-9563-203EF9AAF70B}"/>
              </a:ext>
            </a:extLst>
          </p:cNvPr>
          <p:cNvSpPr/>
          <p:nvPr/>
        </p:nvSpPr>
        <p:spPr>
          <a:xfrm>
            <a:off x="3074541" y="3597250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26659D-A0AA-244A-9522-1DB47E1CB005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DA76BD1-BB60-FA45-BC39-A3719516DEF2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26B862-A722-0F4E-BD69-0BDD39220E9A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26B862-A722-0F4E-BD69-0BDD3922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8E1D962-67FE-C245-92DF-FF5D109AF629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8E1D962-67FE-C245-92DF-FF5D109AF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73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060" t="-2924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mbria Math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1824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060" t="-2924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173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1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7936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that,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i="1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holds.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7936" cy="4351338"/>
              </a:xfrm>
              <a:blipFill>
                <a:blip r:embed="rId2"/>
                <a:stretch>
                  <a:fillRect l="-105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ounded Rectangle 7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ounded Rectangle 8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>
                <a:blip r:embed="rId10"/>
                <a:stretch>
                  <a:fillRect l="-28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37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736403" y="56190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184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184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020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97791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i="1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holds.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>
                    <a:solidFill>
                      <a:srgbClr val="FD87EF"/>
                    </a:solidFill>
                  </a:rPr>
                  <a:t>step: </a:t>
                </a:r>
                <a:r>
                  <a:rPr lang="en-US" dirty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>
                    <a:solidFill>
                      <a:srgbClr val="FD87EF"/>
                    </a:solidFill>
                  </a:rPr>
                  <a:t>prove </a:t>
                </a:r>
                <a:r>
                  <a:rPr lang="en-US" dirty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97791" cy="4351338"/>
              </a:xfrm>
              <a:blipFill>
                <a:blip r:embed="rId2"/>
                <a:stretch>
                  <a:fillRect l="-1058" t="-2924" r="-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Right Arrow 57"/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0A188E-DEA8-4248-A342-80F67A5A664B}"/>
              </a:ext>
            </a:extLst>
          </p:cNvPr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3DFF5BD-D499-DA4C-A069-172A1D1C2509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AA3547-109C-9A4F-9D53-5D4E57F25F1E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AA3547-109C-9A4F-9D53-5D4E57F25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99D590-E056-C84D-ABF2-CE265EE81D92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99D590-E056-C84D-ABF2-CE265EE81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F541AB-1591-574D-9956-5BD8E7C79F66}"/>
                  </a:ext>
                </a:extLst>
              </p:cNvPr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F541AB-1591-574D-9956-5BD8E7C79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>
                <a:blip r:embed="rId12"/>
                <a:stretch>
                  <a:fillRect l="-28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22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i="1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holds.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>
                    <a:solidFill>
                      <a:srgbClr val="FD87EF"/>
                    </a:solidFill>
                  </a:rPr>
                  <a:t>step: </a:t>
                </a:r>
                <a:r>
                  <a:rPr lang="en-US" dirty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>
                    <a:solidFill>
                      <a:srgbClr val="FD87EF"/>
                    </a:solidFill>
                  </a:rPr>
                  <a:t>prove </a:t>
                </a:r>
                <a:r>
                  <a:rPr lang="en-US" dirty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Curved Up Arrow 27"/>
          <p:cNvSpPr/>
          <p:nvPr/>
        </p:nvSpPr>
        <p:spPr>
          <a:xfrm flipH="1">
            <a:off x="2134123" y="6265461"/>
            <a:ext cx="4417148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895132" y="5549213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369325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DB43FC8E-E340-A449-B9F2-4D6A3F4CCE1D}"/>
              </a:ext>
            </a:extLst>
          </p:cNvPr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FC42DD-17D0-C844-967F-3FDCE01D2CB9}"/>
              </a:ext>
            </a:extLst>
          </p:cNvPr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8D4B841-6A11-C749-AE66-D38E732D9047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4F82D8-28D6-6545-972C-01671F479A2B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4F82D8-28D6-6545-972C-01671F47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FC42A7-3FAD-DF42-A3A1-46266030FFEF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FC42A7-3FAD-DF42-A3A1-46266030F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E53ADF-F436-164C-BFBD-B673644C1EF7}"/>
                  </a:ext>
                </a:extLst>
              </p:cNvPr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E53ADF-F436-164C-BFBD-B673644C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>
                <a:blip r:embed="rId12"/>
                <a:stretch>
                  <a:fillRect l="-28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560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i="1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holds.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>
                    <a:solidFill>
                      <a:srgbClr val="FD87EF"/>
                    </a:solidFill>
                  </a:rPr>
                  <a:t>step: </a:t>
                </a:r>
                <a:r>
                  <a:rPr lang="en-US" dirty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>
                    <a:solidFill>
                      <a:srgbClr val="FD87EF"/>
                    </a:solidFill>
                  </a:rPr>
                  <a:t>prove </a:t>
                </a:r>
                <a:r>
                  <a:rPr lang="en-US" dirty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Curved Up Arrow 27"/>
          <p:cNvSpPr/>
          <p:nvPr/>
        </p:nvSpPr>
        <p:spPr>
          <a:xfrm flipH="1">
            <a:off x="2134123" y="6265461"/>
            <a:ext cx="4417148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861173" y="5531681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383607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DD4A97-A853-9D4F-9DF0-D2A78C5FD08B}"/>
                  </a:ext>
                </a:extLst>
              </p:cNvPr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DD4A97-A853-9D4F-9DF0-D2A78C5FD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>
                <a:blip r:embed="rId10"/>
                <a:stretch>
                  <a:fillRect l="-28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BC05D62-15F5-ED44-BDF1-6BAFF28C80A8}"/>
              </a:ext>
            </a:extLst>
          </p:cNvPr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B0351EB-5641-7041-A2BF-1AA3D18B390A}"/>
              </a:ext>
            </a:extLst>
          </p:cNvPr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2C95BE-9771-D240-A3E4-02DC9D3A2732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DB24C76-F554-F841-975A-6FA8D485D95D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DB24C76-F554-F841-975A-6FA8D485D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D873C1-8601-B245-A8CB-85539AB50A4C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D873C1-8601-B245-A8CB-85539AB50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9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i="1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holds.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>
                    <a:solidFill>
                      <a:srgbClr val="FD87EF"/>
                    </a:solidFill>
                  </a:rPr>
                  <a:t>step: </a:t>
                </a:r>
                <a:r>
                  <a:rPr lang="en-US" dirty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>
                    <a:solidFill>
                      <a:srgbClr val="FD87EF"/>
                    </a:solidFill>
                  </a:rPr>
                  <a:t>prove </a:t>
                </a:r>
                <a:r>
                  <a:rPr lang="en-US" dirty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Curved Up Arrow 27"/>
          <p:cNvSpPr/>
          <p:nvPr/>
        </p:nvSpPr>
        <p:spPr>
          <a:xfrm flipH="1">
            <a:off x="3213631" y="6265461"/>
            <a:ext cx="3337640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45171" y="5485230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3212293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E3AC70-2D28-1C4D-BF8A-26B4E8CFE452}"/>
                  </a:ext>
                </a:extLst>
              </p:cNvPr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E3AC70-2D28-1C4D-BF8A-26B4E8CF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>
                <a:blip r:embed="rId10"/>
                <a:stretch>
                  <a:fillRect l="-28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13402426-1341-B249-9F7C-E97D181F6451}"/>
              </a:ext>
            </a:extLst>
          </p:cNvPr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8062434-94FC-6B48-B06B-01299085FACA}"/>
              </a:ext>
            </a:extLst>
          </p:cNvPr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17F31F1-1BDD-104B-BDE1-5869B8E7414F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991041-ACE1-9C46-ACDE-DBBE96257884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991041-ACE1-9C46-ACDE-DBBE96257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B1841C-0585-F841-A957-EE0BEC778DA3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B1841C-0585-F841-A957-EE0BEC778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403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i="1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holds.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>
                    <a:solidFill>
                      <a:srgbClr val="FD87EF"/>
                    </a:solidFill>
                  </a:rPr>
                  <a:t>step: </a:t>
                </a:r>
                <a:r>
                  <a:rPr lang="en-US" dirty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>
                    <a:solidFill>
                      <a:srgbClr val="FD87EF"/>
                    </a:solidFill>
                  </a:rPr>
                  <a:t>prove </a:t>
                </a:r>
                <a:r>
                  <a:rPr lang="en-US" dirty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Curved Up Arrow 27"/>
          <p:cNvSpPr/>
          <p:nvPr/>
        </p:nvSpPr>
        <p:spPr>
          <a:xfrm flipH="1">
            <a:off x="3213631" y="6265461"/>
            <a:ext cx="3337640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45171" y="5516237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3212293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7B92A20E-CBCD-AB44-AC42-371BDF7515EE}"/>
              </a:ext>
            </a:extLst>
          </p:cNvPr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64A9770-3AB4-0540-B2BE-3A05219628E2}"/>
              </a:ext>
            </a:extLst>
          </p:cNvPr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CB5AB1-5BE6-3E47-AA87-AF5EB7EC4120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6E96CA-B516-6A40-9A83-81BF7EF31C60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6E96CA-B516-6A40-9A83-81BF7EF31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34E59BB-6A68-AD4B-BF67-A73551A26D2B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34E59BB-6A68-AD4B-BF67-A73551A26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F6EE1B-857B-6D4E-ACF7-CA8E9D44BADA}"/>
                  </a:ext>
                </a:extLst>
              </p:cNvPr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F6EE1B-857B-6D4E-ACF7-CA8E9D44B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>
                <a:blip r:embed="rId12"/>
                <a:stretch>
                  <a:fillRect l="-28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942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i="1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holds.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>
                    <a:solidFill>
                      <a:srgbClr val="FD87EF"/>
                    </a:solidFill>
                  </a:rPr>
                  <a:t>step: </a:t>
                </a:r>
                <a:r>
                  <a:rPr lang="en-US" dirty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>
                    <a:solidFill>
                      <a:srgbClr val="FD87EF"/>
                    </a:solidFill>
                  </a:rPr>
                  <a:t>prove </a:t>
                </a:r>
                <a:r>
                  <a:rPr lang="en-US" dirty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990893" y="5439613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rved Up Arrow 27"/>
          <p:cNvSpPr/>
          <p:nvPr/>
        </p:nvSpPr>
        <p:spPr>
          <a:xfrm>
            <a:off x="6551271" y="6265461"/>
            <a:ext cx="2106954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8512969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9853565" y="5075165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(We fast-forwarded here to save some time.)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BBBA35E-272C-C24F-B980-01F29F8015DE}"/>
              </a:ext>
            </a:extLst>
          </p:cNvPr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85C2ECE-1D71-5842-BED8-E9A608EB71CD}"/>
              </a:ext>
            </a:extLst>
          </p:cNvPr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94EEF10-B6B5-5C40-B1D9-7AD012D82BD1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9B8345-94E7-AF43-B096-B9C6436B5D5A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9B8345-94E7-AF43-B096-B9C6436B5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A857C8-94AA-EB46-907A-6BDEEFD2E7AC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A857C8-94AA-EB46-907A-6BDEEFD2E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91EDA5-CDFF-AD4D-884A-FAE477DB66E3}"/>
                  </a:ext>
                </a:extLst>
              </p:cNvPr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91EDA5-CDFF-AD4D-884A-FAE477DB6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>
                <a:blip r:embed="rId12"/>
                <a:stretch>
                  <a:fillRect l="-28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368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we’ll make it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prove</a:t>
                </a:r>
                <a:r>
                  <a:rPr lang="en-US" dirty="0">
                    <a:solidFill>
                      <a:srgbClr val="0070C0"/>
                    </a:solidFill>
                  </a:rPr>
                  <a:t>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that,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i="1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holds.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>
                    <a:solidFill>
                      <a:srgbClr val="FD87EF"/>
                    </a:solidFill>
                  </a:rPr>
                  <a:t>step: </a:t>
                </a:r>
                <a:r>
                  <a:rPr lang="en-US" dirty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>
                    <a:solidFill>
                      <a:srgbClr val="FD87EF"/>
                    </a:solidFill>
                  </a:rPr>
                  <a:t>prove </a:t>
                </a:r>
                <a:r>
                  <a:rPr lang="en-US" dirty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990893" y="5439613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rved Up Arrow 27"/>
          <p:cNvSpPr/>
          <p:nvPr/>
        </p:nvSpPr>
        <p:spPr>
          <a:xfrm>
            <a:off x="6551271" y="6265461"/>
            <a:ext cx="2106954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8512969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9853565" y="5075165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(We fast-forwarded here to save some time.)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BBBA35E-272C-C24F-B980-01F29F8015DE}"/>
              </a:ext>
            </a:extLst>
          </p:cNvPr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85C2ECE-1D71-5842-BED8-E9A608EB71CD}"/>
              </a:ext>
            </a:extLst>
          </p:cNvPr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94EEF10-B6B5-5C40-B1D9-7AD012D82BD1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9B8345-94E7-AF43-B096-B9C6436B5D5A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9B8345-94E7-AF43-B096-B9C6436B5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A857C8-94AA-EB46-907A-6BDEEFD2E7AC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A857C8-94AA-EB46-907A-6BDEEFD2E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91EDA5-CDFF-AD4D-884A-FAE477DB66E3}"/>
                  </a:ext>
                </a:extLst>
              </p:cNvPr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91EDA5-CDFF-AD4D-884A-FAE477DB6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>
                <a:blip r:embed="rId10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D999947-9AC3-496F-AC52-03887DAD13A3}"/>
                  </a:ext>
                </a:extLst>
              </p:cNvPr>
              <p:cNvSpPr/>
              <p:nvPr/>
            </p:nvSpPr>
            <p:spPr>
              <a:xfrm>
                <a:off x="838200" y="1635071"/>
                <a:ext cx="10653793" cy="4630390"/>
              </a:xfrm>
              <a:prstGeom prst="roundRect">
                <a:avLst/>
              </a:prstGeom>
              <a:solidFill>
                <a:srgbClr val="5B9BD5">
                  <a:alpha val="8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What happens 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600" dirty="0"/>
                  <a:t> instead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3600" dirty="0"/>
                  <a:t>?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D999947-9AC3-496F-AC52-03887DAD1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35071"/>
                <a:ext cx="10653793" cy="463039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843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introductory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that we have the sequence a such that: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First few terms: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1, 2, 4, 8, 16, </m:t>
                      </m:r>
                      <m:r>
                        <a:rPr lang="mr-IN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We will prove, </a:t>
                </a:r>
                <a:r>
                  <a:rPr lang="en-US" dirty="0">
                    <a:solidFill>
                      <a:srgbClr val="FB35C2"/>
                    </a:solidFill>
                  </a:rPr>
                  <a:t>via mathematical induction</a:t>
                </a:r>
                <a:r>
                  <a:rPr lang="en-US" dirty="0"/>
                  <a:t>, that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≥0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5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5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35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5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3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b="1" dirty="0"/>
                  <a:t> </a:t>
                </a:r>
                <a:r>
                  <a:rPr lang="en-US" dirty="0"/>
                  <a:t>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is true,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is the statement: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trivial to prove, since by the base case of 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=1=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is true.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293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we </a:t>
                </a:r>
                <a:r>
                  <a:rPr lang="en-US" b="1" dirty="0">
                    <a:solidFill>
                      <a:srgbClr val="FFC000"/>
                    </a:solidFill>
                  </a:rPr>
                  <a:t>assume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1" dirty="0">
                    <a:solidFill>
                      <a:srgbClr val="FFC000"/>
                    </a:solidFill>
                  </a:rPr>
                  <a:t>is true</a:t>
                </a:r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40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8">
            <a:extLst>
              <a:ext uri="{FF2B5EF4-FFF2-40B4-BE49-F238E27FC236}">
                <a16:creationId xmlns:a16="http://schemas.microsoft.com/office/drawing/2014/main" id="{1CDCB8DE-6A39-4003-A392-BEC1560D7D53}"/>
              </a:ext>
            </a:extLst>
          </p:cNvPr>
          <p:cNvSpPr/>
          <p:nvPr/>
        </p:nvSpPr>
        <p:spPr>
          <a:xfrm>
            <a:off x="6736403" y="56190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12">
            <a:extLst>
              <a:ext uri="{FF2B5EF4-FFF2-40B4-BE49-F238E27FC236}">
                <a16:creationId xmlns:a16="http://schemas.microsoft.com/office/drawing/2014/main" id="{72BA43CF-9689-4A43-8092-E3EFFF75BB60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D8D476-C1E0-43E3-BED9-9078FCC23B8A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D8D476-C1E0-43E3-BED9-9078FCC2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974C22-9D17-4A35-948A-74D6F248A486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974C22-9D17-4A35-948A-74D6F248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362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err="1">
                    <a:solidFill>
                      <a:srgbClr val="FF0000"/>
                    </a:solidFill>
                  </a:rPr>
                  <a:t>true</a:t>
                </a:r>
                <a:r>
                  <a:rPr lang="en-US" dirty="0" err="1"/>
                  <a:t>,where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statement: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i="1" dirty="0"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491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err="1">
                    <a:solidFill>
                      <a:srgbClr val="FF0000"/>
                    </a:solidFill>
                  </a:rPr>
                  <a:t>true</a:t>
                </a:r>
                <a:r>
                  <a:rPr lang="en-US" dirty="0" err="1"/>
                  <a:t>,where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is the statement: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+1≥1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318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err="1">
                    <a:solidFill>
                      <a:srgbClr val="FF0000"/>
                    </a:solidFill>
                  </a:rPr>
                  <a:t>true</a:t>
                </a:r>
                <a:r>
                  <a:rPr lang="en-US" dirty="0" err="1"/>
                  <a:t>,where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is the statement: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i="1" dirty="0">
                  <a:latin typeface="Cambria Math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US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+1≥1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en-US" b="0" dirty="0"/>
                  <a:t>We can therefore use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recursive rule</a:t>
                </a:r>
                <a:r>
                  <a:rPr lang="en-US" b="0" dirty="0"/>
                  <a:t> of the sequence’s definition to derive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𝐼</m:t>
                    </m:r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54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err="1">
                    <a:solidFill>
                      <a:srgbClr val="FF0000"/>
                    </a:solidFill>
                  </a:rPr>
                  <a:t>true</a:t>
                </a:r>
                <a:r>
                  <a:rPr lang="en-US" dirty="0" err="1"/>
                  <a:t>,where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is the statement: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i="1" dirty="0">
                  <a:latin typeface="Cambria Math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US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+1≥1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en-US" dirty="0"/>
                  <a:t>We can therefore use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recursive rule</a:t>
                </a:r>
                <a:r>
                  <a:rPr lang="en-US" dirty="0"/>
                  <a:t> of the sequence’s definition to derive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=2⋅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𝐼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From our assumption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𝐼𝐼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15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822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err="1">
                    <a:solidFill>
                      <a:srgbClr val="FF0000"/>
                    </a:solidFill>
                  </a:rPr>
                  <a:t>true</a:t>
                </a:r>
                <a:r>
                  <a:rPr lang="en-US" dirty="0" err="1"/>
                  <a:t>,where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is the statement: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i="1" dirty="0">
                  <a:latin typeface="Cambria Math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US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+1≥1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en-US" dirty="0"/>
                  <a:t>We can therefore use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recursive rule</a:t>
                </a:r>
                <a:r>
                  <a:rPr lang="en-US" dirty="0"/>
                  <a:t> of the sequence’s definition to derive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=2⋅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𝐼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From our assumption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𝐼𝐼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𝐼</m:t>
                        </m:r>
                      </m:e>
                    </m:d>
                    <m:groupChr>
                      <m:groupChrPr>
                        <m:chr m:val="⇒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𝐼</m:t>
                            </m:r>
                          </m:e>
                        </m:d>
                      </m:e>
                    </m:groupCh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8226" cy="4351338"/>
              </a:xfrm>
              <a:blipFill>
                <a:blip r:embed="rId2"/>
                <a:stretch>
                  <a:fillRect l="-816" t="-2924" r="-1399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083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err="1">
                    <a:solidFill>
                      <a:srgbClr val="FF0000"/>
                    </a:solidFill>
                  </a:rPr>
                  <a:t>true</a:t>
                </a:r>
                <a:r>
                  <a:rPr lang="en-US" dirty="0" err="1"/>
                  <a:t>,where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is the statement: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i="1" dirty="0">
                  <a:latin typeface="Cambria Math" charset="0"/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US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+1≥1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en-US" dirty="0"/>
                  <a:t>We can therefore use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recursive rule</a:t>
                </a:r>
                <a:r>
                  <a:rPr lang="en-US" dirty="0"/>
                  <a:t> of the sequence’s definition to derive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=2⋅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𝐼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From our assumption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𝐼𝐼</m:t>
                    </m:r>
                    <m:r>
                      <a:rPr lang="en-US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𝐼</m:t>
                        </m:r>
                      </m:e>
                    </m:d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𝐼</m:t>
                            </m:r>
                          </m:e>
                        </m:d>
                      </m:e>
                    </m:groupCh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also true and we are done.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938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CA52-1AB7-4F88-8FC2-04A9CEDA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Here’s 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0C36D-957C-42DE-9109-7495C2B40E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have 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defined as follows: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Using weak induction, prove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</m:d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0C36D-957C-42DE-9109-7495C2B40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0994" b="-14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988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D1E3-E7F5-4400-8A00-34F61F1B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3ECCE-F830-44EE-89CC-57D70FE364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Furthermore, it is the case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5∣0</m:t>
                    </m:r>
                    <m:r>
                      <a:rPr lang="en-US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𝐼𝐼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𝐼𝐼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⇒5 |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h𝑜𝑙𝑑𝑠</m:t>
                    </m:r>
                  </m:oMath>
                </a14:m>
                <a:endParaRPr lang="en-US" i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3ECCE-F830-44EE-89CC-57D70FE36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63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7F59-3D0D-4D95-AEFB-82DDAA54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F72DE5-D57E-4D33-88C6-DE93FA7160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. We will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holds, </a:t>
                </a:r>
                <a:r>
                  <a:rPr lang="en-US" dirty="0" err="1"/>
                  <a:t>i.e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(5 | 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(∃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F72DE5-D57E-4D33-88C6-DE93FA71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CB3B6A0-88CB-4F4A-BD86-0856628CDE17}"/>
              </a:ext>
            </a:extLst>
          </p:cNvPr>
          <p:cNvSpPr txBox="1"/>
          <p:nvPr/>
        </p:nvSpPr>
        <p:spPr>
          <a:xfrm>
            <a:off x="9334919" y="2522136"/>
            <a:ext cx="215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Could also use the mod definition!</a:t>
            </a:r>
          </a:p>
        </p:txBody>
      </p:sp>
    </p:spTree>
    <p:extLst>
      <p:ext uri="{BB962C8B-B14F-4D97-AF65-F5344CB8AC3E}">
        <p14:creationId xmlns:p14="http://schemas.microsoft.com/office/powerpoint/2010/main" val="1154255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5915-7752-4FD0-893A-127736D7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11143-4D74-4D2D-A70B-EC8A80EBD6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u="sng" dirty="0">
                    <a:solidFill>
                      <a:schemeClr val="accent2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</a:t>
                </a:r>
                <a:r>
                  <a:rPr lang="en-US" dirty="0"/>
                  <a:t>we will now attempt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B35C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B35C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B35C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(5 |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(∃ℓ∈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)[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=5ℓ]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+1≥1</m:t>
                    </m:r>
                  </m:oMath>
                </a14:m>
                <a:r>
                  <a:rPr lang="en-US" dirty="0"/>
                  <a:t> and we can use the recursive part of the definition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=5⋅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+5∗2=5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11143-4D74-4D2D-A70B-EC8A80EBD6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7402B48-D668-4232-9079-6C2511F36396}"/>
              </a:ext>
            </a:extLst>
          </p:cNvPr>
          <p:cNvSpPr txBox="1"/>
          <p:nvPr/>
        </p:nvSpPr>
        <p:spPr>
          <a:xfrm>
            <a:off x="6290454" y="4001294"/>
            <a:ext cx="891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(By I.H)</a:t>
            </a:r>
          </a:p>
        </p:txBody>
      </p:sp>
    </p:spTree>
    <p:extLst>
      <p:ext uri="{BB962C8B-B14F-4D97-AF65-F5344CB8AC3E}">
        <p14:creationId xmlns:p14="http://schemas.microsoft.com/office/powerpoint/2010/main" val="125328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8">
            <a:extLst>
              <a:ext uri="{FF2B5EF4-FFF2-40B4-BE49-F238E27FC236}">
                <a16:creationId xmlns:a16="http://schemas.microsoft.com/office/drawing/2014/main" id="{E5C8E596-3328-4EFE-B29E-02C3243FF34D}"/>
              </a:ext>
            </a:extLst>
          </p:cNvPr>
          <p:cNvSpPr/>
          <p:nvPr/>
        </p:nvSpPr>
        <p:spPr>
          <a:xfrm>
            <a:off x="6736403" y="56190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12">
            <a:extLst>
              <a:ext uri="{FF2B5EF4-FFF2-40B4-BE49-F238E27FC236}">
                <a16:creationId xmlns:a16="http://schemas.microsoft.com/office/drawing/2014/main" id="{C3B09146-4B12-4BA0-A777-B96D3581F147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>
                    <a:solidFill>
                      <a:srgbClr val="0070C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68ED0F-70CD-413D-A4FD-57DE350674BA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68ED0F-70CD-413D-A4FD-57DE3506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A3B3DF-F52F-4333-A600-D0F6F7E0DE42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A3B3DF-F52F-4333-A600-D0F6F7E0D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041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 do this!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defined as: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1,                 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Prove that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odd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441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Gaussian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will prove that the sum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numbers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Symbolically: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1+2+3+…+(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−1)+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16200000">
            <a:off x="4952169" y="1770663"/>
            <a:ext cx="427931" cy="4048444"/>
          </a:xfrm>
          <a:prstGeom prst="leftBrace">
            <a:avLst>
              <a:gd name="adj1" fmla="val 8333"/>
              <a:gd name="adj2" fmla="val 49237"/>
            </a:avLst>
          </a:prstGeom>
          <a:noFill/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88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b="1" dirty="0"/>
                  <a:t> </a:t>
                </a:r>
                <a:r>
                  <a:rPr lang="en-US" dirty="0"/>
                  <a:t>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holds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LHS: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(recall this fact from our sequences lecture)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RHS: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Since LHS = RHS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EA9C46"/>
                    </a:solidFill>
                    <a:latin typeface="Calibri" charset="0"/>
                    <a:ea typeface="Calibri" charset="0"/>
                    <a:cs typeface="Calibri" charset="0"/>
                  </a:rPr>
                  <a:t>has been proven true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525506" y="2621945"/>
            <a:ext cx="1115878" cy="1379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loud Callout 6"/>
              <p:cNvSpPr/>
              <p:nvPr/>
            </p:nvSpPr>
            <p:spPr>
              <a:xfrm>
                <a:off x="8152108" y="1182889"/>
                <a:ext cx="3425125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loud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08" y="1182889"/>
                <a:ext cx="3425125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563247" y="2874935"/>
            <a:ext cx="37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03643" y="2192267"/>
            <a:ext cx="1037741" cy="6826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74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we </a:t>
                </a:r>
                <a:r>
                  <a:rPr lang="en-US" b="1" dirty="0">
                    <a:solidFill>
                      <a:srgbClr val="FFC000"/>
                    </a:solidFill>
                  </a:rPr>
                  <a:t>assume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1" dirty="0">
                    <a:solidFill>
                      <a:srgbClr val="FFC000"/>
                    </a:solidFill>
                  </a:rPr>
                  <a:t>is true</a:t>
                </a:r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EA9C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Inductive Hypothesis done!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5060197" y="2286000"/>
            <a:ext cx="596684" cy="7516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loud Callout 6">
                <a:extLst>
                  <a:ext uri="{FF2B5EF4-FFF2-40B4-BE49-F238E27FC236}">
                    <a16:creationId xmlns:a16="http://schemas.microsoft.com/office/drawing/2014/main" id="{E48CD9EB-5312-4759-9852-AEFC7240FD76}"/>
                  </a:ext>
                </a:extLst>
              </p:cNvPr>
              <p:cNvSpPr/>
              <p:nvPr/>
            </p:nvSpPr>
            <p:spPr>
              <a:xfrm>
                <a:off x="8152108" y="1182888"/>
                <a:ext cx="3980419" cy="2563921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So, we 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assume</a:t>
                </a:r>
                <a:r>
                  <a:rPr lang="en-US" sz="1600" dirty="0">
                    <a:solidFill>
                      <a:schemeClr val="tx1"/>
                    </a:solidFill>
                  </a:rPr>
                  <a:t>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is true for an arbitrary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loud Callout 6">
                <a:extLst>
                  <a:ext uri="{FF2B5EF4-FFF2-40B4-BE49-F238E27FC236}">
                    <a16:creationId xmlns:a16="http://schemas.microsoft.com/office/drawing/2014/main" id="{E48CD9EB-5312-4759-9852-AEFC7240F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08" y="1182888"/>
                <a:ext cx="3980419" cy="2563921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>
                <a:blip r:embed="rId3"/>
                <a:stretch>
                  <a:fillRect b="-93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349C20-31EE-4B8E-B90D-ED4D5D98C482}"/>
              </a:ext>
            </a:extLst>
          </p:cNvPr>
          <p:cNvSpPr/>
          <p:nvPr/>
        </p:nvSpPr>
        <p:spPr>
          <a:xfrm>
            <a:off x="8662639" y="2069960"/>
            <a:ext cx="2601563" cy="967708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1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true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  <a:blipFill>
                <a:blip r:embed="rId2"/>
                <a:stretch>
                  <a:fillRect l="-965" t="-2035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280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true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  <a:blipFill>
                <a:blip r:embed="rId2"/>
                <a:stretch>
                  <a:fillRect l="-965" t="-2035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U-Turn Arrow 16"/>
          <p:cNvSpPr/>
          <p:nvPr/>
        </p:nvSpPr>
        <p:spPr>
          <a:xfrm>
            <a:off x="4649492" y="2963189"/>
            <a:ext cx="4153545" cy="599585"/>
          </a:xfrm>
          <a:prstGeom prst="uturnArrow">
            <a:avLst/>
          </a:prstGeom>
          <a:solidFill>
            <a:srgbClr val="FD87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35C2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>
            <a:off x="4130297" y="2580590"/>
            <a:ext cx="3572359" cy="920184"/>
          </a:xfrm>
          <a:prstGeom prst="uturnArrow">
            <a:avLst/>
          </a:prstGeom>
          <a:solidFill>
            <a:srgbClr val="FD87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35C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6562" y="2559003"/>
                <a:ext cx="1429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2060"/>
                    </a:solidFill>
                  </a:rPr>
                  <a:t>Just adding 1 to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1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62" y="2559003"/>
                <a:ext cx="1429703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49641" y="2917571"/>
                <a:ext cx="17532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002060"/>
                    </a:solidFill>
                  </a:rPr>
                  <a:t>Just adding 1 to </a:t>
                </a:r>
                <a14:m>
                  <m:oMath xmlns:m="http://schemas.openxmlformats.org/officeDocument/2006/math"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41" y="2917571"/>
                <a:ext cx="1753246" cy="24622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73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/>
                  <a:t>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prove</a:t>
                </a:r>
                <a:r>
                  <a:rPr lang="en-US" dirty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true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  <a:blipFill>
                <a:blip r:embed="rId2"/>
                <a:stretch>
                  <a:fillRect l="-965" t="-2035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U-Turn Arrow 16"/>
          <p:cNvSpPr/>
          <p:nvPr/>
        </p:nvSpPr>
        <p:spPr>
          <a:xfrm>
            <a:off x="4649492" y="2963189"/>
            <a:ext cx="4153545" cy="599585"/>
          </a:xfrm>
          <a:prstGeom prst="uturnArrow">
            <a:avLst/>
          </a:prstGeom>
          <a:solidFill>
            <a:srgbClr val="FD87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35C2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>
            <a:off x="4130297" y="2580590"/>
            <a:ext cx="3572359" cy="920184"/>
          </a:xfrm>
          <a:prstGeom prst="uturnArrow">
            <a:avLst/>
          </a:prstGeom>
          <a:solidFill>
            <a:srgbClr val="FD87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35C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6562" y="2559003"/>
                <a:ext cx="1429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2060"/>
                    </a:solidFill>
                  </a:rPr>
                  <a:t>Just adding 1 to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1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62" y="2559003"/>
                <a:ext cx="1429703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49641" y="2917571"/>
                <a:ext cx="17532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002060"/>
                    </a:solidFill>
                  </a:rPr>
                  <a:t>Just adding 1 to </a:t>
                </a:r>
                <a14:m>
                  <m:oMath xmlns:m="http://schemas.openxmlformats.org/officeDocument/2006/math"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41" y="2917571"/>
                <a:ext cx="1753246" cy="24622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5638800" y="1704551"/>
            <a:ext cx="914400" cy="62666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31905" y="5630713"/>
            <a:ext cx="387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This is our goal!</a:t>
            </a:r>
          </a:p>
        </p:txBody>
      </p:sp>
    </p:spTree>
    <p:extLst>
      <p:ext uri="{BB962C8B-B14F-4D97-AF65-F5344CB8AC3E}">
        <p14:creationId xmlns:p14="http://schemas.microsoft.com/office/powerpoint/2010/main" val="1183546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step, contd.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Starting from the </a:t>
                </a:r>
                <a:r>
                  <a:rPr lang="en-US" dirty="0">
                    <a:solidFill>
                      <a:srgbClr val="00B050"/>
                    </a:solidFill>
                  </a:rPr>
                  <a:t>LHS</a:t>
                </a:r>
                <a:r>
                  <a:rPr lang="en-US" dirty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=1+2+…+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/>
              <p:cNvSpPr/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loud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>
                <a:blip r:embed="rId3"/>
                <a:stretch>
                  <a:fillRect t="-16667" b="-35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3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step, contd.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Starting from the </a:t>
                </a:r>
                <a:r>
                  <a:rPr lang="en-US" dirty="0">
                    <a:solidFill>
                      <a:srgbClr val="00B050"/>
                    </a:solidFill>
                  </a:rPr>
                  <a:t>LHS</a:t>
                </a:r>
                <a:r>
                  <a:rPr lang="en-US" dirty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(1)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19" t="-1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loud Callout 4">
                <a:extLst>
                  <a:ext uri="{FF2B5EF4-FFF2-40B4-BE49-F238E27FC236}">
                    <a16:creationId xmlns:a16="http://schemas.microsoft.com/office/drawing/2014/main" id="{3A194EE4-8D22-2047-BF38-E5B4EC4AA295}"/>
                  </a:ext>
                </a:extLst>
              </p:cNvPr>
              <p:cNvSpPr/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loud Callout 4">
                <a:extLst>
                  <a:ext uri="{FF2B5EF4-FFF2-40B4-BE49-F238E27FC236}">
                    <a16:creationId xmlns:a16="http://schemas.microsoft.com/office/drawing/2014/main" id="{3A194EE4-8D22-2047-BF38-E5B4EC4AA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>
                <a:blip r:embed="rId3"/>
                <a:stretch>
                  <a:fillRect t="-16667" b="-35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727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step, contd.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Starting from the </a:t>
                </a:r>
                <a:r>
                  <a:rPr lang="en-US" dirty="0">
                    <a:solidFill>
                      <a:srgbClr val="00B050"/>
                    </a:solidFill>
                  </a:rPr>
                  <a:t>LHS</a:t>
                </a:r>
                <a:r>
                  <a:rPr lang="en-US" dirty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i="1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(1)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From the Inductive Hypothesis</a:t>
                </a:r>
                <a:r>
                  <a:rPr lang="en-US" dirty="0"/>
                  <a:t>, we have that</a:t>
                </a:r>
              </a:p>
              <a:p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(2)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3743" b="-42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loud Callout 4">
                <a:extLst>
                  <a:ext uri="{FF2B5EF4-FFF2-40B4-BE49-F238E27FC236}">
                    <a16:creationId xmlns:a16="http://schemas.microsoft.com/office/drawing/2014/main" id="{3ADBE669-445E-F04D-8690-E824070EC7D0}"/>
                  </a:ext>
                </a:extLst>
              </p:cNvPr>
              <p:cNvSpPr/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loud Callout 4">
                <a:extLst>
                  <a:ext uri="{FF2B5EF4-FFF2-40B4-BE49-F238E27FC236}">
                    <a16:creationId xmlns:a16="http://schemas.microsoft.com/office/drawing/2014/main" id="{3ADBE669-445E-F04D-8690-E824070EC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>
                <a:blip r:embed="rId3"/>
                <a:stretch>
                  <a:fillRect t="-16667" b="-35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42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8">
            <a:extLst>
              <a:ext uri="{FF2B5EF4-FFF2-40B4-BE49-F238E27FC236}">
                <a16:creationId xmlns:a16="http://schemas.microsoft.com/office/drawing/2014/main" id="{E5C8E596-3328-4EFE-B29E-02C3243FF34D}"/>
              </a:ext>
            </a:extLst>
          </p:cNvPr>
          <p:cNvSpPr/>
          <p:nvPr/>
        </p:nvSpPr>
        <p:spPr>
          <a:xfrm>
            <a:off x="6736403" y="56190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12">
            <a:extLst>
              <a:ext uri="{FF2B5EF4-FFF2-40B4-BE49-F238E27FC236}">
                <a16:creationId xmlns:a16="http://schemas.microsoft.com/office/drawing/2014/main" id="{C3B09146-4B12-4BA0-A777-B96D3581F147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 is true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chemeClr val="accent5"/>
                    </a:solidFill>
                  </a:rPr>
                  <a:t>(</a:t>
                </a:r>
                <a:r>
                  <a:rPr lang="en-US" i="1" dirty="0" err="1">
                    <a:solidFill>
                      <a:schemeClr val="accent5"/>
                    </a:solidFill>
                  </a:rPr>
                  <a:t>simplifiable</a:t>
                </a:r>
                <a:r>
                  <a:rPr lang="en-US" i="1" dirty="0">
                    <a:solidFill>
                      <a:schemeClr val="accent5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chemeClr val="accent5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b="0" i="1" dirty="0">
                    <a:solidFill>
                      <a:schemeClr val="accent5"/>
                    </a:solidFill>
                  </a:rPr>
                  <a:t> is true”).</a:t>
                </a:r>
                <a:endParaRPr lang="en-US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68ED0F-70CD-413D-A4FD-57DE350674BA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68ED0F-70CD-413D-A4FD-57DE3506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A3B3DF-F52F-4333-A600-D0F6F7E0DE42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A3B3DF-F52F-4333-A600-D0F6F7E0D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880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step, contd.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Starting from the </a:t>
                </a:r>
                <a:r>
                  <a:rPr lang="en-US" dirty="0">
                    <a:solidFill>
                      <a:srgbClr val="00B050"/>
                    </a:solidFill>
                  </a:rPr>
                  <a:t>LHS</a:t>
                </a:r>
                <a:r>
                  <a:rPr lang="en-US" dirty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i="1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(1)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From the Inductive Hypothesis</a:t>
                </a:r>
                <a:r>
                  <a:rPr lang="en-US" dirty="0"/>
                  <a:t>, we have that</a:t>
                </a:r>
              </a:p>
              <a:p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   (2)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3743" b="-42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5114441" y="3617407"/>
            <a:ext cx="2060082" cy="1481535"/>
          </a:xfrm>
          <a:prstGeom prst="straightConnector1">
            <a:avLst/>
          </a:prstGeom>
          <a:ln>
            <a:solidFill>
              <a:srgbClr val="FD87E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235933" y="4797547"/>
            <a:ext cx="953146" cy="1278951"/>
          </a:xfrm>
          <a:prstGeom prst="ellipse">
            <a:avLst/>
          </a:prstGeom>
          <a:noFill/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44065" y="2475953"/>
            <a:ext cx="884084" cy="1272082"/>
          </a:xfrm>
          <a:prstGeom prst="ellipse">
            <a:avLst/>
          </a:prstGeom>
          <a:noFill/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loud Callout 8">
                <a:extLst>
                  <a:ext uri="{FF2B5EF4-FFF2-40B4-BE49-F238E27FC236}">
                    <a16:creationId xmlns:a16="http://schemas.microsoft.com/office/drawing/2014/main" id="{E269E3C0-D489-6B4A-94B7-E2EB92FB6B83}"/>
                  </a:ext>
                </a:extLst>
              </p:cNvPr>
              <p:cNvSpPr/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loud Callout 8">
                <a:extLst>
                  <a:ext uri="{FF2B5EF4-FFF2-40B4-BE49-F238E27FC236}">
                    <a16:creationId xmlns:a16="http://schemas.microsoft.com/office/drawing/2014/main" id="{E269E3C0-D489-6B4A-94B7-E2EB92FB6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>
                <a:blip r:embed="rId3"/>
                <a:stretch>
                  <a:fillRect t="-16667" b="-35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133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step, contd.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Starting from the </a:t>
                </a:r>
                <a:r>
                  <a:rPr lang="en-US" dirty="0">
                    <a:solidFill>
                      <a:srgbClr val="00B050"/>
                    </a:solidFill>
                  </a:rPr>
                  <a:t>LHS</a:t>
                </a:r>
                <a:r>
                  <a:rPr lang="en-US" dirty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i="1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From the Inductive Hypothesis</a:t>
                </a:r>
                <a:r>
                  <a:rPr lang="en-US" dirty="0"/>
                  <a:t>, we have that</a:t>
                </a:r>
              </a:p>
              <a:p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   (2)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Substituting (2) into (1) yields (next slide):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1988" b="-3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5114441" y="3750590"/>
            <a:ext cx="1658318" cy="1348352"/>
          </a:xfrm>
          <a:prstGeom prst="straightConnector1">
            <a:avLst/>
          </a:prstGeom>
          <a:ln>
            <a:solidFill>
              <a:srgbClr val="FD87E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347275" y="4750230"/>
            <a:ext cx="953146" cy="1193370"/>
          </a:xfrm>
          <a:prstGeom prst="ellipse">
            <a:avLst/>
          </a:prstGeom>
          <a:noFill/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72759" y="2616630"/>
            <a:ext cx="953146" cy="1193370"/>
          </a:xfrm>
          <a:prstGeom prst="ellipse">
            <a:avLst/>
          </a:prstGeom>
          <a:noFill/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loud Callout 8">
                <a:extLst>
                  <a:ext uri="{FF2B5EF4-FFF2-40B4-BE49-F238E27FC236}">
                    <a16:creationId xmlns:a16="http://schemas.microsoft.com/office/drawing/2014/main" id="{F4DC896C-87B0-5D4B-B4E2-48FCFF03E9AD}"/>
                  </a:ext>
                </a:extLst>
              </p:cNvPr>
              <p:cNvSpPr/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loud Callout 8">
                <a:extLst>
                  <a:ext uri="{FF2B5EF4-FFF2-40B4-BE49-F238E27FC236}">
                    <a16:creationId xmlns:a16="http://schemas.microsoft.com/office/drawing/2014/main" id="{F4DC896C-87B0-5D4B-B4E2-48FCFF03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>
                <a:blip r:embed="rId3"/>
                <a:stretch>
                  <a:fillRect t="-16667" b="-35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697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step, contd.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	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𝑅𝐻𝑆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339" t="-3274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642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step, contd.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				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𝑅𝐻𝑆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So,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true,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was also proven true. </a:t>
                </a:r>
              </a:p>
              <a:p>
                <a:r>
                  <a:rPr lang="en-US" dirty="0"/>
                  <a:t>We conclude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true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≥0.  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339" t="-32749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491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93EB-DB60-4703-A1DE-EB14AFBE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one for you!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42DF58-7441-49AA-B14E-EDDD0076CA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+1)(2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42DF58-7441-49AA-B14E-EDDD0076CA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8982F9-F512-43EF-B3A6-439C5ACA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89" y="3209185"/>
            <a:ext cx="3272680" cy="32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35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59CE-F1B8-C641-BF82-16827258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D433B-A716-364B-B9A6-5225DB7980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LHS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RHS=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0(0+1)(2∗0+1)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Since LHS = RHS,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holds and we are done.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D433B-A716-364B-B9A6-5225DB798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681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59CE-F1B8-C641-BF82-16827258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D433B-A716-364B-B9A6-5225DB7980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LHS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RHS=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0(0+1)(2∗0+1)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Since LHS = RHS,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holds and we are done.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You could also start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! </a:t>
                </a:r>
                <a:r>
                  <a:rPr lang="en-US" dirty="0"/>
                  <a:t>LHS = RHS in both cases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D87EF"/>
                    </a:solidFill>
                  </a:rPr>
                  <a:t>sometimes makes the math easier </a:t>
                </a:r>
                <a:r>
                  <a:rPr lang="en-US" dirty="0"/>
                  <a:t>(RHS in this case)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D433B-A716-364B-B9A6-5225DB798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818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2B2D-5A16-A248-A281-1F2EF10E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CFA86-08C0-CA4E-B899-E1A7D8B50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.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(Or 1 in the alternative scenario)</a:t>
                </a:r>
              </a:p>
              <a:p>
                <a:r>
                  <a:rPr lang="en-US" dirty="0"/>
                  <a:t>We will then 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i.e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6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+1)(2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CFA86-08C0-CA4E-B899-E1A7D8B50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8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132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2B2D-5A16-A248-A281-1F2EF10E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CFA86-08C0-CA4E-B899-E1A7D8B50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attempt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 err="1"/>
                  <a:t>i.e</a:t>
                </a:r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+1)(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)(2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CFA86-08C0-CA4E-B899-E1A7D8B50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2409F304-9DF3-B149-B891-DDFA0E3C2A0A}"/>
              </a:ext>
            </a:extLst>
          </p:cNvPr>
          <p:cNvCxnSpPr/>
          <p:nvPr/>
        </p:nvCxnSpPr>
        <p:spPr>
          <a:xfrm flipV="1">
            <a:off x="8686800" y="2356338"/>
            <a:ext cx="738554" cy="6682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2750C-0750-F240-ACA4-AFE4DEB2B2A2}"/>
              </a:ext>
            </a:extLst>
          </p:cNvPr>
          <p:cNvSpPr txBox="1"/>
          <p:nvPr/>
        </p:nvSpPr>
        <p:spPr>
          <a:xfrm>
            <a:off x="9530862" y="1690688"/>
            <a:ext cx="2661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Careful with factoring please!!!</a:t>
            </a:r>
          </a:p>
        </p:txBody>
      </p:sp>
    </p:spTree>
    <p:extLst>
      <p:ext uri="{BB962C8B-B14F-4D97-AF65-F5344CB8AC3E}">
        <p14:creationId xmlns:p14="http://schemas.microsoft.com/office/powerpoint/2010/main" val="1474965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2B2D-5A16-A248-A281-1F2EF10E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CFA86-08C0-CA4E-B899-E1A7D8B50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will now attempt to prove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 err="1"/>
                  <a:t>i.e</a:t>
                </a:r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+1)(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)(2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leveraging associativity of sum, the LHS can be written as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CFA86-08C0-CA4E-B899-E1A7D8B50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988" b="-45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2409F304-9DF3-B149-B891-DDFA0E3C2A0A}"/>
              </a:ext>
            </a:extLst>
          </p:cNvPr>
          <p:cNvCxnSpPr/>
          <p:nvPr/>
        </p:nvCxnSpPr>
        <p:spPr>
          <a:xfrm flipV="1">
            <a:off x="8686800" y="2356338"/>
            <a:ext cx="738554" cy="6682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2750C-0750-F240-ACA4-AFE4DEB2B2A2}"/>
              </a:ext>
            </a:extLst>
          </p:cNvPr>
          <p:cNvSpPr txBox="1"/>
          <p:nvPr/>
        </p:nvSpPr>
        <p:spPr>
          <a:xfrm>
            <a:off x="9530862" y="1690688"/>
            <a:ext cx="2661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Careful with factoring please!!!</a:t>
            </a:r>
          </a:p>
        </p:txBody>
      </p:sp>
    </p:spTree>
    <p:extLst>
      <p:ext uri="{BB962C8B-B14F-4D97-AF65-F5344CB8AC3E}">
        <p14:creationId xmlns:p14="http://schemas.microsoft.com/office/powerpoint/2010/main" val="292501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8">
            <a:extLst>
              <a:ext uri="{FF2B5EF4-FFF2-40B4-BE49-F238E27FC236}">
                <a16:creationId xmlns:a16="http://schemas.microsoft.com/office/drawing/2014/main" id="{E5C8E596-3328-4EFE-B29E-02C3243FF34D}"/>
              </a:ext>
            </a:extLst>
          </p:cNvPr>
          <p:cNvSpPr/>
          <p:nvPr/>
        </p:nvSpPr>
        <p:spPr>
          <a:xfrm>
            <a:off x="6736403" y="5619011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12">
            <a:extLst>
              <a:ext uri="{FF2B5EF4-FFF2-40B4-BE49-F238E27FC236}">
                <a16:creationId xmlns:a16="http://schemas.microsoft.com/office/drawing/2014/main" id="{C3B09146-4B12-4BA0-A777-B96D3581F147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accent5"/>
                    </a:solidFill>
                  </a:rPr>
                  <a:t> is true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68ED0F-70CD-413D-A4FD-57DE350674BA}"/>
                  </a:ext>
                </a:extLst>
              </p:cNvPr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68ED0F-70CD-413D-A4FD-57DE3506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A3B3DF-F52F-4333-A600-D0F6F7E0DE42}"/>
                  </a:ext>
                </a:extLst>
              </p:cNvPr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A3B3DF-F52F-4333-A600-D0F6F7E0D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495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2B2D-5A16-A248-A281-1F2EF10E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CFA86-08C0-CA4E-B899-E1A7D8B50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will now attempt to prove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 err="1"/>
                  <a:t>i.e</a:t>
                </a:r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+1)(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)(2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leveraging associativity of sum, the LHS can be written as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CFA86-08C0-CA4E-B899-E1A7D8B50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988" b="-45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2409F304-9DF3-B149-B891-DDFA0E3C2A0A}"/>
              </a:ext>
            </a:extLst>
          </p:cNvPr>
          <p:cNvCxnSpPr/>
          <p:nvPr/>
        </p:nvCxnSpPr>
        <p:spPr>
          <a:xfrm flipV="1">
            <a:off x="8686800" y="2356338"/>
            <a:ext cx="738554" cy="6682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2750C-0750-F240-ACA4-AFE4DEB2B2A2}"/>
              </a:ext>
            </a:extLst>
          </p:cNvPr>
          <p:cNvSpPr txBox="1"/>
          <p:nvPr/>
        </p:nvSpPr>
        <p:spPr>
          <a:xfrm>
            <a:off x="9530862" y="1690688"/>
            <a:ext cx="2661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Careful with factoring please!!!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D83797-4A04-774D-A497-77FA6B9F2D78}"/>
              </a:ext>
            </a:extLst>
          </p:cNvPr>
          <p:cNvSpPr/>
          <p:nvPr/>
        </p:nvSpPr>
        <p:spPr>
          <a:xfrm>
            <a:off x="5322277" y="4665785"/>
            <a:ext cx="1101969" cy="1606061"/>
          </a:xfrm>
          <a:prstGeom prst="ellipse">
            <a:avLst/>
          </a:prstGeom>
          <a:noFill/>
          <a:ln w="28575"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31617E7-9DCC-0044-99FF-7837161C0273}"/>
              </a:ext>
            </a:extLst>
          </p:cNvPr>
          <p:cNvCxnSpPr>
            <a:stCxn id="7" idx="5"/>
          </p:cNvCxnSpPr>
          <p:nvPr/>
        </p:nvCxnSpPr>
        <p:spPr>
          <a:xfrm rot="16200000" flipH="1">
            <a:off x="6601643" y="5697867"/>
            <a:ext cx="140319" cy="817872"/>
          </a:xfrm>
          <a:prstGeom prst="curvedConnector4">
            <a:avLst>
              <a:gd name="adj1" fmla="val 162915"/>
              <a:gd name="adj2" fmla="val 59866"/>
            </a:avLst>
          </a:prstGeom>
          <a:ln>
            <a:solidFill>
              <a:srgbClr val="FB3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465F46-DF3C-6248-8A83-EB7FDE78A135}"/>
              </a:ext>
            </a:extLst>
          </p:cNvPr>
          <p:cNvSpPr txBox="1"/>
          <p:nvPr/>
        </p:nvSpPr>
        <p:spPr>
          <a:xfrm>
            <a:off x="7080739" y="5930741"/>
            <a:ext cx="43258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B35C2"/>
                </a:solidFill>
              </a:rPr>
              <a:t>We can apply the I.H here!</a:t>
            </a:r>
          </a:p>
        </p:txBody>
      </p:sp>
    </p:spTree>
    <p:extLst>
      <p:ext uri="{BB962C8B-B14F-4D97-AF65-F5344CB8AC3E}">
        <p14:creationId xmlns:p14="http://schemas.microsoft.com/office/powerpoint/2010/main" val="390176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B646-3BC8-9D40-86E1-8CF8F38CB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CFA55-6534-3F4A-8A88-185BEB963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" y="1406768"/>
                <a:ext cx="11746523" cy="52402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B35C2"/>
                    </a:solidFill>
                  </a:rPr>
                  <a:t>By I.H</a:t>
                </a:r>
                <a:r>
                  <a:rPr lang="en-US" dirty="0"/>
                  <a:t>, we can now write: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  <m:t>+1)(2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Remember: we </a:t>
                </a:r>
                <a:r>
                  <a:rPr lang="en-US" b="1" dirty="0">
                    <a:solidFill>
                      <a:srgbClr val="7030A0"/>
                    </a:solidFill>
                  </a:rPr>
                  <a:t>want</a:t>
                </a:r>
                <a:r>
                  <a:rPr lang="en-US" dirty="0"/>
                  <a:t> this to be equal to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n-US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)(2</m:t>
                        </m:r>
                        <m:r>
                          <a:rPr lang="en-US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We will </a:t>
                </a:r>
                <a:r>
                  <a:rPr lang="en-US" b="1" u="sng" dirty="0">
                    <a:solidFill>
                      <a:srgbClr val="FF0000"/>
                    </a:solidFill>
                  </a:rPr>
                  <a:t>fearlessly</a:t>
                </a:r>
                <a:r>
                  <a:rPr lang="en-US" b="1" dirty="0">
                    <a:solidFill>
                      <a:srgbClr val="FF0000"/>
                    </a:solidFill>
                  </a:rPr>
                  <a:t> manipulate the algebra </a:t>
                </a:r>
                <a:r>
                  <a:rPr lang="en-US" b="1" u="sng" dirty="0">
                    <a:solidFill>
                      <a:srgbClr val="FF0000"/>
                    </a:solidFill>
                  </a:rPr>
                  <a:t>until it does</a:t>
                </a:r>
                <a:r>
                  <a:rPr lang="en-US" b="1" dirty="0">
                    <a:solidFill>
                      <a:srgbClr val="FF0000"/>
                    </a:solidFill>
                  </a:rPr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CFA55-6534-3F4A-8A88-185BEB963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1406768"/>
                <a:ext cx="11746523" cy="5240217"/>
              </a:xfrm>
              <a:blipFill>
                <a:blip r:embed="rId2"/>
                <a:stretch>
                  <a:fillRect l="-973" t="-11380" b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589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4964-2DAA-1C4D-AA82-C94396F8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 -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BC4DFB-485D-2941-A264-B5F66858B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+1)(2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i="1">
                              <a:latin typeface="Cambria Math" charset="0"/>
                            </a:rPr>
                            <m:t>)(2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+6(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+1)]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B35C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B35C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B35C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+ 6]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only we could prove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rgbClr val="FB35C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B35C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rgbClr val="FB35C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b="0" i="1" smtClean="0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+ 6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)(2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we’d be done!</a:t>
                </a:r>
              </a:p>
              <a:p>
                <a:r>
                  <a:rPr lang="en-US" dirty="0"/>
                  <a:t>But….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+6=</m:t>
                    </m:r>
                  </m:oMath>
                </a14:m>
                <a:r>
                  <a:rPr lang="en-US" dirty="0">
                    <a:solidFill>
                      <a:srgbClr val="FB35C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B35C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B35C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B35C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b="0" i="1" smtClean="0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+ 6</m:t>
                    </m:r>
                  </m:oMath>
                </a14:m>
                <a:r>
                  <a:rPr lang="en-US" dirty="0"/>
                  <a:t>! </a:t>
                </a:r>
                <a:r>
                  <a:rPr lang="en-US" dirty="0">
                    <a:sym typeface="Wingdings" pitchFamily="2" charset="2"/>
                  </a:rPr>
                  <a:t></a:t>
                </a: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 we’re done</a:t>
                </a:r>
                <a:r>
                  <a:rPr lang="en-US" dirty="0"/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BC4DFB-485D-2941-A264-B5F66858B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822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one with more than 1 variable!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Prove that the sum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terms of a </a:t>
                </a:r>
                <a:r>
                  <a:rPr lang="en-US" b="1" dirty="0">
                    <a:solidFill>
                      <a:srgbClr val="7030A0"/>
                    </a:solidFill>
                  </a:rPr>
                  <a:t>geometric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sequence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Symbolically: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3613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one with more than 1 variable!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Prove that the sum of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terms of a </a:t>
                </a:r>
                <a:r>
                  <a:rPr lang="en-US" b="1" dirty="0">
                    <a:solidFill>
                      <a:srgbClr val="7030A0"/>
                    </a:solidFill>
                  </a:rPr>
                  <a:t>geometric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sequence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Symbolically: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this instance, we have two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it’s </a:t>
                </a:r>
                <a:r>
                  <a:rPr lang="en-US" dirty="0">
                    <a:solidFill>
                      <a:srgbClr val="AB92F2"/>
                    </a:solidFill>
                  </a:rPr>
                  <a:t>spectacularly easy</a:t>
                </a:r>
                <a:r>
                  <a:rPr lang="en-US" dirty="0"/>
                  <a:t> to confuse ourselves about which variable we will be focusing on.</a:t>
                </a:r>
              </a:p>
              <a:p>
                <a:pPr lvl="1"/>
                <a:r>
                  <a:rPr lang="en-US" dirty="0"/>
                  <a:t>So, we will </a:t>
                </a:r>
                <a:r>
                  <a:rPr lang="en-US" b="1" dirty="0">
                    <a:solidFill>
                      <a:srgbClr val="FFC000"/>
                    </a:solidFill>
                  </a:rPr>
                  <a:t>explicitly</a:t>
                </a:r>
                <a:r>
                  <a:rPr lang="en-US" dirty="0"/>
                  <a:t> say, </a:t>
                </a:r>
                <a:r>
                  <a:rPr lang="en-US" dirty="0">
                    <a:solidFill>
                      <a:srgbClr val="FFC000"/>
                    </a:solidFill>
                  </a:rPr>
                  <a:t>at the beginning of our proof</a:t>
                </a:r>
                <a:r>
                  <a:rPr lang="en-US" dirty="0"/>
                  <a:t>, that we will be performing a proof </a:t>
                </a:r>
                <a:r>
                  <a:rPr lang="en-US" u="sng" dirty="0"/>
                  <a:t>by</a:t>
                </a:r>
                <a:r>
                  <a:rPr lang="en-US" u="sng" dirty="0">
                    <a:solidFill>
                      <a:srgbClr val="C00000"/>
                    </a:solidFill>
                  </a:rPr>
                  <a:t> induction on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555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788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Proof : We attempt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. We proceed via </a:t>
                </a:r>
                <a:r>
                  <a:rPr lang="en-US" dirty="0">
                    <a:solidFill>
                      <a:srgbClr val="FF0000"/>
                    </a:solidFill>
                  </a:rPr>
                  <a:t>induction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Inductive base</a:t>
                </a:r>
                <a:r>
                  <a:rPr lang="en-US" dirty="0"/>
                  <a:t>: We attempt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sz="3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en-US" sz="3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en-US" sz="3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400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⇔</m:t>
                    </m:r>
                    <m:nary>
                      <m:naryPr>
                        <m:chr m:val="∑"/>
                        <m:ctrlPr>
                          <a:rPr lang="en-US" sz="3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en-US" sz="3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400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3400" b="0" i="1" smtClean="0">
                        <a:latin typeface="Cambria Math" charset="0"/>
                      </a:rPr>
                      <m:t>0</m:t>
                    </m:r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b="0" i="1" smtClean="0">
                        <a:latin typeface="Cambria Math" charset="0"/>
                      </a:rPr>
                      <m:t>0</m:t>
                    </m:r>
                  </m:oMath>
                </a14:m>
                <a:endParaRPr lang="en-US" sz="3400" b="0" dirty="0"/>
              </a:p>
              <a:p>
                <a:pPr marL="0" indent="0" algn="ctr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Inductive hypothesis</a:t>
                </a:r>
                <a:r>
                  <a:rPr lang="en-US" dirty="0"/>
                  <a:t>: 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i.e</a:t>
                </a:r>
                <a:endParaRPr lang="en-US" dirty="0"/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3216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0421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Proof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2913" y="1825625"/>
                <a:ext cx="10910887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Inductive step: </a:t>
                </a:r>
                <a:r>
                  <a:rPr lang="en-US" dirty="0"/>
                  <a:t>We will attempt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i.e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From the LHS to the RHS: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𝐿𝐻𝑆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 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−1) 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m:rPr>
                          <m:nor/>
                        </m:rPr>
                        <a:rPr lang="en-US" sz="2400" dirty="0" smtClean="0"/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sz="2400" i="1" dirty="0"/>
                        <m:t>RHS</m:t>
                      </m:r>
                      <m:r>
                        <m:rPr>
                          <m:nor/>
                        </m:rPr>
                        <a:rPr lang="en-US" sz="2400" b="0" i="1" dirty="0" smtClean="0"/>
                        <m:t> 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□</m:t>
                      </m:r>
                    </m:oMath>
                  </m:oMathPara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913" y="1825625"/>
                <a:ext cx="10910887" cy="4351338"/>
              </a:xfrm>
              <a:blipFill>
                <a:blip r:embed="rId2"/>
                <a:stretch>
                  <a:fillRect l="-3488" t="-13743" b="-38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326962" y="4508366"/>
            <a:ext cx="116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By the I.H</a:t>
            </a:r>
          </a:p>
        </p:txBody>
      </p:sp>
      <p:sp>
        <p:nvSpPr>
          <p:cNvPr id="7" name="Oval 6"/>
          <p:cNvSpPr/>
          <p:nvPr/>
        </p:nvSpPr>
        <p:spPr>
          <a:xfrm>
            <a:off x="2095922" y="4975908"/>
            <a:ext cx="985837" cy="13738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82566" y="5028597"/>
            <a:ext cx="985837" cy="135791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>
            <a:stCxn id="7" idx="7"/>
            <a:endCxn id="8" idx="1"/>
          </p:cNvCxnSpPr>
          <p:nvPr/>
        </p:nvCxnSpPr>
        <p:spPr>
          <a:xfrm rot="16200000" flipH="1">
            <a:off x="3556986" y="4557508"/>
            <a:ext cx="50351" cy="1289551"/>
          </a:xfrm>
          <a:prstGeom prst="curvedConnector3">
            <a:avLst>
              <a:gd name="adj1" fmla="val -853608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03436E4-C5E9-A94C-A257-D84F43198FC0}"/>
              </a:ext>
            </a:extLst>
          </p:cNvPr>
          <p:cNvSpPr/>
          <p:nvPr/>
        </p:nvSpPr>
        <p:spPr>
          <a:xfrm>
            <a:off x="4523298" y="2522137"/>
            <a:ext cx="460683" cy="3014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FBBDBC9-CE00-DC45-A70C-067055DF2156}"/>
              </a:ext>
            </a:extLst>
          </p:cNvPr>
          <p:cNvSpPr/>
          <p:nvPr/>
        </p:nvSpPr>
        <p:spPr>
          <a:xfrm>
            <a:off x="3717890" y="2431248"/>
            <a:ext cx="904352" cy="171275"/>
          </a:xfrm>
          <a:custGeom>
            <a:avLst/>
            <a:gdLst>
              <a:gd name="connsiteX0" fmla="*/ 904352 w 904352"/>
              <a:gd name="connsiteY0" fmla="*/ 131082 h 171275"/>
              <a:gd name="connsiteX1" fmla="*/ 562708 w 904352"/>
              <a:gd name="connsiteY1" fmla="*/ 453 h 171275"/>
              <a:gd name="connsiteX2" fmla="*/ 0 w 904352"/>
              <a:gd name="connsiteY2" fmla="*/ 171275 h 17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352" h="171275">
                <a:moveTo>
                  <a:pt x="904352" y="131082"/>
                </a:moveTo>
                <a:cubicBezTo>
                  <a:pt x="808892" y="62418"/>
                  <a:pt x="713433" y="-6246"/>
                  <a:pt x="562708" y="453"/>
                </a:cubicBezTo>
                <a:cubicBezTo>
                  <a:pt x="411983" y="7152"/>
                  <a:pt x="205991" y="89213"/>
                  <a:pt x="0" y="17127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ADAB67-7497-F74A-83BB-DEC9AF2ABDCF}"/>
                  </a:ext>
                </a:extLst>
              </p:cNvPr>
              <p:cNvSpPr txBox="1"/>
              <p:nvPr/>
            </p:nvSpPr>
            <p:spPr>
              <a:xfrm>
                <a:off x="3103473" y="2626725"/>
                <a:ext cx="12288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ADAB67-7497-F74A-83BB-DEC9AF2AB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473" y="2626725"/>
                <a:ext cx="1228834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317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coin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prove that </a:t>
                </a:r>
                <a:r>
                  <a:rPr lang="en-US" dirty="0">
                    <a:solidFill>
                      <a:srgbClr val="FB35C2"/>
                    </a:solidFill>
                  </a:rPr>
                  <a:t>every dollar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B35C2"/>
                        </a:solidFill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>
                    <a:solidFill>
                      <a:srgbClr val="FB35C2"/>
                    </a:solidFill>
                  </a:rPr>
                  <a:t> cents</a:t>
                </a:r>
                <a:r>
                  <a:rPr lang="en-US" dirty="0"/>
                  <a:t> can be </a:t>
                </a:r>
                <a:r>
                  <a:rPr lang="en-US" b="1" dirty="0">
                    <a:solidFill>
                      <a:srgbClr val="92D050"/>
                    </a:solidFill>
                  </a:rPr>
                  <a:t>exclusively</a:t>
                </a:r>
                <a:r>
                  <a:rPr lang="en-US" dirty="0"/>
                  <a:t> paid for by </a:t>
                </a:r>
                <a:r>
                  <a:rPr lang="en-US" dirty="0">
                    <a:solidFill>
                      <a:srgbClr val="FF0000"/>
                    </a:solidFill>
                  </a:rPr>
                  <a:t>2 and/or 5 cent coins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56" y="2858089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29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Theorem expressed in 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800" dirty="0">
                    <a:solidFill>
                      <a:schemeClr val="tx1"/>
                    </a:solidFill>
                  </a:rPr>
                  <a:t>All quantifiers </a:t>
                </a:r>
                <a:r>
                  <a:rPr lang="en-US" sz="3800" dirty="0"/>
                  <a:t>implicitly </a:t>
                </a:r>
                <a:r>
                  <a:rPr lang="en-US" sz="3800" dirty="0">
                    <a:solidFill>
                      <a:schemeClr val="tx1"/>
                    </a:solidFill>
                  </a:rPr>
                  <a:t>assumed over </a:t>
                </a:r>
                <a14:m>
                  <m:oMath xmlns:m="http://schemas.openxmlformats.org/officeDocument/2006/math">
                    <m:r>
                      <a:rPr lang="en-US" sz="3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sz="3800" dirty="0">
                    <a:solidFill>
                      <a:schemeClr val="tx1"/>
                    </a:solidFill>
                  </a:rPr>
                  <a:t>.</a:t>
                </a:r>
                <a:endParaRPr lang="en-US" sz="3800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380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38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800" i="1" smtClean="0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sz="3800" b="0" i="1" smtClean="0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charset="0"/>
                            </a:rPr>
                            <m:t>≥4</m:t>
                          </m:r>
                        </m:e>
                      </m:d>
                      <m:d>
                        <m:dPr>
                          <m:ctrlP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800" i="1">
                          <a:solidFill>
                            <a:srgbClr val="CF94F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800" b="0" i="1" smtClean="0">
                          <a:solidFill>
                            <a:srgbClr val="CF94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800" i="1">
                          <a:solidFill>
                            <a:srgbClr val="CF94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800" i="1">
                          <a:solidFill>
                            <a:srgbClr val="CF94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800" i="1">
                          <a:solidFill>
                            <a:srgbClr val="CF94F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800" dirty="0">
                  <a:solidFill>
                    <a:srgbClr val="CF94F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35" y="365125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8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least amount of money we are required to prove the statement for is 4¢, so we will attempt to </a:t>
                </a:r>
                <a:r>
                  <a:rPr lang="en-US" dirty="0">
                    <a:solidFill>
                      <a:srgbClr val="EA9C46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US" dirty="0">
                    <a:solidFill>
                      <a:srgbClr val="EA9C46"/>
                    </a:solidFill>
                  </a:rPr>
                  <a:t>. 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, we have 4¢. Since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4¢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=2×2</m:t>
                    </m:r>
                    <m:r>
                      <m:rPr>
                        <m:nor/>
                      </m:rPr>
                      <a:rPr lang="en-US" dirty="0" smtClean="0"/>
                      <m:t>¢</m:t>
                    </m:r>
                  </m:oMath>
                </a14:m>
                <a:r>
                  <a:rPr lang="en-US" dirty="0"/>
                  <a:t>, we are done (we have shown that the amount of 4¢ can be </a:t>
                </a:r>
                <a:r>
                  <a:rPr lang="en-US" dirty="0">
                    <a:solidFill>
                      <a:srgbClr val="92D050"/>
                    </a:solidFill>
                  </a:rPr>
                  <a:t>exclusively</a:t>
                </a:r>
                <a:r>
                  <a:rPr lang="en-US" dirty="0"/>
                  <a:t> paid for by using only 2 </a:t>
                </a:r>
                <a:r>
                  <a:rPr lang="en-US" dirty="0">
                    <a:solidFill>
                      <a:srgbClr val="FF0000"/>
                    </a:solidFill>
                  </a:rPr>
                  <a:t>and/or</a:t>
                </a:r>
                <a:r>
                  <a:rPr lang="en-US" dirty="0"/>
                  <a:t> 5 cent coins)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6733382" y="5626771"/>
            <a:ext cx="581730" cy="550192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true.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symb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)”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, or “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holds”)</a:t>
                </a:r>
                <a:r>
                  <a:rPr lang="en-US" dirty="0">
                    <a:solidFill>
                      <a:srgbClr val="FB35C2"/>
                    </a:solidFill>
                  </a:rPr>
                  <a:t>,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rgbClr val="FD87EF"/>
                    </a:solidFill>
                  </a:rPr>
                  <a:t>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symb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)”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, or “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holds”)</a:t>
                </a:r>
                <a:r>
                  <a:rPr lang="en-US" dirty="0">
                    <a:solidFill>
                      <a:srgbClr val="FD87EF"/>
                    </a:solidFill>
                  </a:rPr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/>
          </a:p>
        </p:txBody>
      </p:sp>
      <p:sp>
        <p:nvSpPr>
          <p:cNvPr id="39" name="Rounded Rectangle 38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9AFC31-06C2-4D45-A115-38D2EED6D665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9AFC31-06C2-4D45-A115-38D2EED6D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684BD9-57E6-4200-8EE7-9424A0908F80}"/>
                  </a:ext>
                </a:extLst>
              </p:cNvPr>
              <p:cNvSpPr txBox="1"/>
              <p:nvPr/>
            </p:nvSpPr>
            <p:spPr>
              <a:xfrm>
                <a:off x="6678879" y="5750451"/>
                <a:ext cx="7272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684BD9-57E6-4200-8EE7-9424A0908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879" y="5750451"/>
                <a:ext cx="72729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342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4200" dirty="0"/>
                  <a:t>Let </a:t>
                </a:r>
                <a14:m>
                  <m:oMath xmlns:m="http://schemas.openxmlformats.org/officeDocument/2006/math"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200" b="0" i="1" smtClean="0">
                        <a:latin typeface="Cambria Math" charset="0"/>
                      </a:rPr>
                      <m:t>≥4.</m:t>
                    </m:r>
                  </m:oMath>
                </a14:m>
                <a:endParaRPr lang="en-US" sz="4200" dirty="0"/>
              </a:p>
              <a:p>
                <a:r>
                  <a:rPr lang="en-US" sz="4200" dirty="0">
                    <a:solidFill>
                      <a:srgbClr val="FFC000"/>
                    </a:solidFill>
                  </a:rPr>
                  <a:t>Assume</a:t>
                </a:r>
                <a:r>
                  <a:rPr lang="en-US" sz="4200" dirty="0"/>
                  <a:t> </a:t>
                </a:r>
                <a14:m>
                  <m:oMath xmlns:m="http://schemas.openxmlformats.org/officeDocument/2006/math">
                    <m:r>
                      <a:rPr lang="en-US" sz="4200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4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4200" b="0" i="1" smtClean="0">
                        <a:latin typeface="Cambria Math" charset="0"/>
                      </a:rPr>
                      <m:t>⇔</m:t>
                    </m:r>
                    <m:d>
                      <m:dPr>
                        <m:ctrlPr>
                          <a:rPr lang="en-US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200" b="0" i="1" smtClean="0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4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4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2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4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4200" b="0" i="1" smtClean="0">
                        <a:latin typeface="Cambria Math" charset="0"/>
                      </a:rPr>
                      <m:t>[</m:t>
                    </m:r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200" b="0" i="1" smtClean="0"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4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4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4200" b="0" i="1" smtClean="0">
                        <a:latin typeface="Cambria Math" charset="0"/>
                      </a:rPr>
                      <m:t>+5</m:t>
                    </m:r>
                    <m:sSub>
                      <m:sSubPr>
                        <m:ctrlPr>
                          <a:rPr lang="en-US" sz="4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4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200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sz="4200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t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038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</a:t>
                </a:r>
                <a:r>
                  <a:rPr lang="en-US" dirty="0">
                    <a:solidFill>
                      <a:srgbClr val="FFC000"/>
                    </a:solidFill>
                  </a:rPr>
                  <a:t>prove </a:t>
                </a:r>
                <a:r>
                  <a:rPr lang="en-US" dirty="0"/>
                  <a:t>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i.e</a:t>
                </a:r>
                <a:r>
                  <a:rPr lang="en-US" dirty="0"/>
                  <a:t> that we can pay an amount of money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cents using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2¢ or 5¢ coins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In terms of algebra, what we want to prove is:</a:t>
                </a:r>
              </a:p>
              <a:p>
                <a:pPr algn="ctr"/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+1=2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37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</a:t>
                </a:r>
                <a:r>
                  <a:rPr lang="en-US" dirty="0">
                    <a:solidFill>
                      <a:srgbClr val="FFC000"/>
                    </a:solidFill>
                  </a:rPr>
                  <a:t>prove </a:t>
                </a:r>
                <a:r>
                  <a:rPr lang="en-US" dirty="0"/>
                  <a:t>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i.e</a:t>
                </a:r>
                <a:r>
                  <a:rPr lang="en-US" dirty="0"/>
                  <a:t> that we can pay an amount of money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cents using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2¢ or 5¢ coins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In terms of algebra, what we want to prove is:</a:t>
                </a:r>
              </a:p>
              <a:p>
                <a:pPr algn="ctr"/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+1=2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6333D90-260D-224D-A298-89465FF52C9B}"/>
              </a:ext>
            </a:extLst>
          </p:cNvPr>
          <p:cNvSpPr/>
          <p:nvPr/>
        </p:nvSpPr>
        <p:spPr>
          <a:xfrm>
            <a:off x="3798277" y="3697793"/>
            <a:ext cx="974690" cy="40193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E229F2-F095-A34F-BB2D-5F1D153212E2}"/>
              </a:ext>
            </a:extLst>
          </p:cNvPr>
          <p:cNvCxnSpPr/>
          <p:nvPr/>
        </p:nvCxnSpPr>
        <p:spPr>
          <a:xfrm>
            <a:off x="4622242" y="4029389"/>
            <a:ext cx="432079" cy="36174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B3D655-3413-B742-8DED-1E6D8D52674D}"/>
              </a:ext>
            </a:extLst>
          </p:cNvPr>
          <p:cNvSpPr txBox="1"/>
          <p:nvPr/>
        </p:nvSpPr>
        <p:spPr>
          <a:xfrm>
            <a:off x="4521758" y="4582048"/>
            <a:ext cx="273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Different variables from I.H!</a:t>
            </a:r>
          </a:p>
        </p:txBody>
      </p:sp>
    </p:spTree>
    <p:extLst>
      <p:ext uri="{BB962C8B-B14F-4D97-AF65-F5344CB8AC3E}">
        <p14:creationId xmlns:p14="http://schemas.microsoft.com/office/powerpoint/2010/main" val="2541184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the </a:t>
                </a:r>
                <a:r>
                  <a:rPr lang="en-US" dirty="0">
                    <a:solidFill>
                      <a:srgbClr val="7030A0"/>
                    </a:solidFill>
                  </a:rPr>
                  <a:t>Inductive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Hypothesis (I.H)</a:t>
                </a:r>
                <a:r>
                  <a:rPr lang="en-US" dirty="0"/>
                  <a:t>, we have that for some specific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Inductive Step (contd.)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73" y="502330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17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From the </a:t>
                </a:r>
                <a:r>
                  <a:rPr lang="en-US" dirty="0">
                    <a:solidFill>
                      <a:srgbClr val="7030A0"/>
                    </a:solidFill>
                  </a:rPr>
                  <a:t>Inductive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Hypothesis (I.H)</a:t>
                </a:r>
                <a:r>
                  <a:rPr lang="en-US" dirty="0"/>
                  <a:t>, we have that for some specific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Case #1: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I have </a:t>
                </a:r>
                <a:r>
                  <a:rPr lang="en-US" u="sng" dirty="0">
                    <a:solidFill>
                      <a:srgbClr val="7030A0"/>
                    </a:solidFill>
                  </a:rPr>
                  <a:t>at least </a:t>
                </a:r>
                <a:r>
                  <a:rPr lang="en-US" dirty="0">
                    <a:solidFill>
                      <a:srgbClr val="7030A0"/>
                    </a:solidFill>
                  </a:rPr>
                  <a:t>2 2¢ coins, so </a:t>
                </a:r>
                <a:r>
                  <a:rPr lang="en-US" dirty="0">
                    <a:solidFill>
                      <a:srgbClr val="EA9C46"/>
                    </a:solidFill>
                  </a:rPr>
                  <a:t>I can take away 2 2¢ coins </a:t>
                </a:r>
                <a:r>
                  <a:rPr lang="en-US" dirty="0">
                    <a:solidFill>
                      <a:srgbClr val="7030A0"/>
                    </a:solidFill>
                  </a:rPr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add one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  5¢ coin</a:t>
                </a:r>
                <a:endParaRPr lang="en-US" i="1" dirty="0">
                  <a:solidFill>
                    <a:srgbClr val="C00000"/>
                  </a:solidFill>
                </a:endParaRP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Inductive Step (contd.)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98" y="502330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45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From the </a:t>
                </a:r>
                <a:r>
                  <a:rPr lang="en-US" dirty="0">
                    <a:solidFill>
                      <a:srgbClr val="7030A0"/>
                    </a:solidFill>
                  </a:rPr>
                  <a:t>Inductive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Hypothesis (I.H)</a:t>
                </a:r>
                <a:r>
                  <a:rPr lang="en-US" dirty="0"/>
                  <a:t>, we have that for some specific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Case #1: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/>
                  <a:t>I have </a:t>
                </a:r>
                <a:r>
                  <a:rPr lang="en-US" u="sng" dirty="0"/>
                  <a:t>at least </a:t>
                </a:r>
                <a:r>
                  <a:rPr lang="en-US" dirty="0"/>
                  <a:t>2 2¢ coins, so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EA9C46"/>
                    </a:solidFill>
                  </a:rPr>
                  <a:t>I can take away two 2¢ coins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add one 5 ¢ coin</a:t>
                </a:r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By adding </a:t>
                </a:r>
                <a:r>
                  <a:rPr lang="en-US" dirty="0">
                    <a:solidFill>
                      <a:srgbClr val="0070C0"/>
                    </a:solidFill>
                  </a:rPr>
                  <a:t>1</a:t>
                </a:r>
                <a:r>
                  <a:rPr lang="en-US" dirty="0"/>
                  <a:t> on both sides of the I.H we obtain:</a:t>
                </a:r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2∗2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  <m:t>−2)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+1)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Inductive Step (contd.)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686" y="365125"/>
            <a:ext cx="1116291" cy="837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096000" y="6153151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53151"/>
                <a:ext cx="293285" cy="276999"/>
              </a:xfrm>
              <a:prstGeom prst="rect">
                <a:avLst/>
              </a:prstGeom>
              <a:blipFill>
                <a:blip r:embed="rId4"/>
                <a:stretch>
                  <a:fillRect l="-21739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56465" y="6153150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65" y="6153150"/>
                <a:ext cx="293285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9354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6398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From the </a:t>
                </a:r>
                <a:r>
                  <a:rPr lang="en-US" dirty="0">
                    <a:solidFill>
                      <a:srgbClr val="7030A0"/>
                    </a:solidFill>
                  </a:rPr>
                  <a:t>Inductive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Hypothesis (I.H)</a:t>
                </a:r>
                <a:r>
                  <a:rPr lang="en-US" dirty="0"/>
                  <a:t>, we have that for some specific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Case #1: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/>
                  <a:t>I have </a:t>
                </a:r>
                <a:r>
                  <a:rPr lang="en-US" u="sng" dirty="0"/>
                  <a:t>at least </a:t>
                </a:r>
                <a:r>
                  <a:rPr lang="en-US" dirty="0"/>
                  <a:t>2 2¢ coins, so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FB35C2"/>
                    </a:solidFill>
                  </a:rPr>
                  <a:t>I can take away two 2¢ coins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add one 5 ¢ coin</a:t>
                </a:r>
                <a:endParaRPr lang="en-US" i="1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By adding </a:t>
                </a:r>
                <a:r>
                  <a:rPr lang="en-US" dirty="0">
                    <a:solidFill>
                      <a:srgbClr val="0070C0"/>
                    </a:solidFill>
                  </a:rPr>
                  <a:t>1</a:t>
                </a:r>
                <a:r>
                  <a:rPr lang="en-US" dirty="0"/>
                  <a:t> on both sides of the I.H we obtain:</a:t>
                </a:r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5 −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2∗2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groupChr>
                        <m:groupChrPr>
                          <m:chr m:val="⏟"/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  <m:t>−2)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groupChr>
                        <m:groupChrPr>
                          <m:chr m:val="⏟"/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+1)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6398"/>
                <a:ext cx="10515600" cy="4351338"/>
              </a:xfrm>
              <a:blipFill>
                <a:blip r:embed="rId2"/>
                <a:stretch>
                  <a:fillRect l="-844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Inductive Step (contd.)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39" y="502330"/>
            <a:ext cx="1116291" cy="83721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516081" y="4585124"/>
            <a:ext cx="799119" cy="1132388"/>
          </a:xfrm>
          <a:prstGeom prst="straightConnector1">
            <a:avLst/>
          </a:prstGeom>
          <a:ln>
            <a:solidFill>
              <a:srgbClr val="FB3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8149213" y="4598940"/>
            <a:ext cx="1509259" cy="11185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57695" y="6304002"/>
                <a:ext cx="21575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−2≥0</m:t>
                    </m:r>
                  </m:oMath>
                </a14:m>
                <a:r>
                  <a:rPr lang="en-US" sz="1200" dirty="0">
                    <a:solidFill>
                      <a:srgbClr val="FD87EF"/>
                    </a:solidFill>
                  </a:rPr>
                  <a:t>  because </a:t>
                </a:r>
                <a:br>
                  <a:rPr lang="en-US" sz="1200" dirty="0">
                    <a:solidFill>
                      <a:srgbClr val="FD87EF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≥2</m:t>
                      </m:r>
                    </m:oMath>
                  </m:oMathPara>
                </a14:m>
                <a:endParaRPr lang="en-US" sz="1200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695" y="6304002"/>
                <a:ext cx="2157505" cy="369332"/>
              </a:xfrm>
              <a:prstGeom prst="rect">
                <a:avLst/>
              </a:prstGeom>
              <a:blipFill>
                <a:blip r:embed="rId4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855CF6-50A8-204B-855A-8D4B3320075D}"/>
                  </a:ext>
                </a:extLst>
              </p:cNvPr>
              <p:cNvSpPr txBox="1"/>
              <p:nvPr/>
            </p:nvSpPr>
            <p:spPr>
              <a:xfrm>
                <a:off x="7119786" y="6315584"/>
                <a:ext cx="17241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by closure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855CF6-50A8-204B-855A-8D4B33200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86" y="6315584"/>
                <a:ext cx="1724177" cy="276999"/>
              </a:xfrm>
              <a:prstGeom prst="rect">
                <a:avLst/>
              </a:prstGeom>
              <a:blipFill>
                <a:blip r:embed="rId5"/>
                <a:stretch>
                  <a:fillRect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32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Case #2: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/>
                  <a:t>I have </a:t>
                </a:r>
                <a:r>
                  <a:rPr lang="en-US" u="sng" dirty="0"/>
                  <a:t>at least </a:t>
                </a:r>
                <a:r>
                  <a:rPr lang="en-US" dirty="0"/>
                  <a:t>one 5¢ coin so </a:t>
                </a:r>
                <a:r>
                  <a:rPr lang="en-US" dirty="0">
                    <a:solidFill>
                      <a:srgbClr val="FB35C2"/>
                    </a:solidFill>
                  </a:rPr>
                  <a:t>I can take away one 5¢ coin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add three 2¢ coins</a:t>
                </a:r>
              </a:p>
              <a:p>
                <a:r>
                  <a:rPr lang="en-US" dirty="0"/>
                  <a:t>By adding </a:t>
                </a:r>
                <a:r>
                  <a:rPr lang="en-US" dirty="0">
                    <a:solidFill>
                      <a:srgbClr val="0070C0"/>
                    </a:solidFill>
                  </a:rPr>
                  <a:t>1</a:t>
                </a:r>
                <a:r>
                  <a:rPr lang="en-US" dirty="0"/>
                  <a:t> on both sides of the I.H we obtain: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3∗2−5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b="0" i="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=2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+3)</m:t>
                        </m:r>
                      </m:e>
                    </m:groupCh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+5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−1)</m:t>
                        </m:r>
                      </m:e>
                    </m:groupCh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solidFill>
                    <a:srgbClr val="FB35C2"/>
                  </a:solidFill>
                </a:endParaRPr>
              </a:p>
              <a:p>
                <a:endParaRPr lang="en-US" dirty="0">
                  <a:solidFill>
                    <a:srgbClr val="FB35C2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1794" y="5324800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794" y="5324800"/>
                <a:ext cx="293285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45832" y="5301354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2" y="5301354"/>
                <a:ext cx="293285" cy="276999"/>
              </a:xfrm>
              <a:prstGeom prst="rect">
                <a:avLst/>
              </a:prstGeom>
              <a:blipFill>
                <a:blip r:embed="rId5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6489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Case #2: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/>
                  <a:t>I have </a:t>
                </a:r>
                <a:r>
                  <a:rPr lang="en-US" u="sng" dirty="0"/>
                  <a:t>at least </a:t>
                </a:r>
                <a:r>
                  <a:rPr lang="en-US" dirty="0"/>
                  <a:t>one 5¢ coin so </a:t>
                </a:r>
                <a:r>
                  <a:rPr lang="en-US" dirty="0">
                    <a:solidFill>
                      <a:srgbClr val="FB35C2"/>
                    </a:solidFill>
                  </a:rPr>
                  <a:t>I can take away one 5¢ coin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add three 2¢ coins</a:t>
                </a:r>
              </a:p>
              <a:p>
                <a:r>
                  <a:rPr lang="en-US" dirty="0"/>
                  <a:t>By adding </a:t>
                </a:r>
                <a:r>
                  <a:rPr lang="en-US" dirty="0">
                    <a:solidFill>
                      <a:srgbClr val="0070C0"/>
                    </a:solidFill>
                  </a:rPr>
                  <a:t>1</a:t>
                </a:r>
                <a:r>
                  <a:rPr lang="en-US" dirty="0"/>
                  <a:t> on both sides of the I.H we obtain: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3∗2−5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=2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groupChr>
                    <m:r>
                      <a:rPr lang="en-US" i="1">
                        <a:latin typeface="Cambria Math" charset="0"/>
                      </a:rPr>
                      <m:t> +5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B35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B35C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B35C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B35C2"/>
                            </a:solidFill>
                            <a:latin typeface="Cambria Math" charset="0"/>
                          </a:rPr>
                          <m:t>−1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groupChr>
                    <m:r>
                      <a:rPr lang="en-US" i="1"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+5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solidFill>
                    <a:srgbClr val="FB35C2"/>
                  </a:solidFill>
                </a:endParaRPr>
              </a:p>
              <a:p>
                <a:endParaRPr lang="en-US" dirty="0">
                  <a:solidFill>
                    <a:srgbClr val="FB35C2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25934" y="5421699"/>
                <a:ext cx="112684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charset="0"/>
                        </a:rPr>
                        <m:t>−1≥0</m:t>
                      </m:r>
                    </m:oMath>
                  </m:oMathPara>
                </a14:m>
                <a:endParaRPr lang="en-US" dirty="0">
                  <a:solidFill>
                    <a:srgbClr val="FB35C2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B35C2"/>
                    </a:solidFill>
                  </a:rPr>
                  <a:t>because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charset="0"/>
                        </a:rPr>
                        <m:t>≥1</m:t>
                      </m:r>
                    </m:oMath>
                  </m:oMathPara>
                </a14:m>
                <a:endParaRPr lang="en-US" dirty="0">
                  <a:solidFill>
                    <a:srgbClr val="FB35C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934" y="5421699"/>
                <a:ext cx="1126847" cy="830997"/>
              </a:xfrm>
              <a:prstGeom prst="rect">
                <a:avLst/>
              </a:prstGeom>
              <a:blipFill>
                <a:blip r:embed="rId4"/>
                <a:stretch>
                  <a:fillRect l="-4494" r="-3371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5245893" y="2786063"/>
            <a:ext cx="1700213" cy="1900237"/>
          </a:xfrm>
          <a:prstGeom prst="straightConnector1">
            <a:avLst/>
          </a:prstGeom>
          <a:ln>
            <a:solidFill>
              <a:srgbClr val="FB3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52651" y="3051175"/>
            <a:ext cx="876299" cy="163512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885056-8519-B047-AE86-E93138954F75}"/>
                  </a:ext>
                </a:extLst>
              </p:cNvPr>
              <p:cNvSpPr txBox="1"/>
              <p:nvPr/>
            </p:nvSpPr>
            <p:spPr>
              <a:xfrm>
                <a:off x="2370404" y="5421502"/>
                <a:ext cx="131709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+3)∈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br>
                  <a:rPr lang="en-US" dirty="0">
                    <a:solidFill>
                      <a:srgbClr val="00B050"/>
                    </a:solidFill>
                  </a:rPr>
                </a:br>
                <a:r>
                  <a:rPr lang="en-US" dirty="0">
                    <a:solidFill>
                      <a:srgbClr val="00B050"/>
                    </a:solidFill>
                  </a:rPr>
                  <a:t>by closure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885056-8519-B047-AE86-E93138954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404" y="5421502"/>
                <a:ext cx="1317092" cy="553998"/>
              </a:xfrm>
              <a:prstGeom prst="rect">
                <a:avLst/>
              </a:prstGeom>
              <a:blipFill>
                <a:blip r:embed="rId5"/>
                <a:stretch>
                  <a:fillRect l="-10577" r="-96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4235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Case #3: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≤1)∧(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=0)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/>
                  <a:t>This case means that we have either 0 or 2¢ at our disposal.</a:t>
                </a:r>
              </a:p>
              <a:p>
                <a:r>
                  <a:rPr lang="en-US" dirty="0"/>
                  <a:t>But this is not possible, since we want to prove the theorem only for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≥4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we’re done.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Inductive 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idea behind </a:t>
            </a:r>
            <a:r>
              <a:rPr lang="en-US" dirty="0">
                <a:solidFill>
                  <a:srgbClr val="FF0000"/>
                </a:solidFill>
              </a:rPr>
              <a:t>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74541" y="3575091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2037143" y="5000700"/>
            <a:ext cx="4086776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2742865" y="5179829"/>
            <a:ext cx="421441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0876F6-A030-8A41-A87C-7AC257A80D70}"/>
              </a:ext>
            </a:extLst>
          </p:cNvPr>
          <p:cNvSpPr/>
          <p:nvPr/>
        </p:nvSpPr>
        <p:spPr>
          <a:xfrm>
            <a:off x="6733382" y="5626770"/>
            <a:ext cx="460720" cy="565689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27245DF-79F4-974D-8565-1D283AF78676}"/>
              </a:ext>
            </a:extLst>
          </p:cNvPr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0F70BF-C4A1-274D-B5F0-06D337A52F7C}"/>
                  </a:ext>
                </a:extLst>
              </p:cNvPr>
              <p:cNvSpPr txBox="1"/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0F70BF-C4A1-274D-B5F0-06D337A5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15" y="5782525"/>
                <a:ext cx="29059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55B38-E364-9C45-912F-D59246FEDB99}"/>
                  </a:ext>
                </a:extLst>
              </p:cNvPr>
              <p:cNvSpPr txBox="1"/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55B38-E364-9C45-912F-D59246FED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6" y="5778745"/>
                <a:ext cx="72729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6489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note about the penny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we proved the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Generally speaking, we can use induction to prove statements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Most of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 small (0, 1, 2, </a:t>
                </a:r>
                <a:r>
                  <a:rPr lang="mr-IN" dirty="0"/>
                  <a:t>…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991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note about the penny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we proved the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Generally speaking, we can use induction to prove statements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Most of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will be small (0, 1, 2, </a:t>
                </a:r>
                <a:r>
                  <a:rPr lang="mr-IN" dirty="0"/>
                  <a:t>…</a:t>
                </a:r>
                <a:r>
                  <a:rPr lang="en-US" dirty="0"/>
                  <a:t>)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(∀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)[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+1)]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:r>
                  <a:rPr lang="en-US" dirty="0"/>
                  <a:t>is true, then the inductive principle holds and we have the </a:t>
                </a:r>
                <a:r>
                  <a:rPr lang="en-US" dirty="0">
                    <a:solidFill>
                      <a:schemeClr val="accent4"/>
                    </a:solidFill>
                  </a:rPr>
                  <a:t>desired statement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92638" y="57643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11860" y="5764319"/>
            <a:ext cx="51216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52802" y="5764320"/>
            <a:ext cx="525156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56348" y="5764319"/>
            <a:ext cx="501827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62925" y="5748822"/>
            <a:ext cx="513100" cy="542441"/>
          </a:xfrm>
          <a:prstGeom prst="roundRect">
            <a:avLst/>
          </a:prstGeom>
          <a:solidFill>
            <a:schemeClr val="accent5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745776" y="57488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448861" y="57488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2126" y="58660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26" y="58660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29602" y="58826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602" y="58826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20022" y="58660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2" y="58660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45953" y="58660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53" y="58660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67409" y="58660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409" y="58660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24006" y="58737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006" y="5873793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07771" y="58738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771" y="5873895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6101156" y="57334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151674" y="58867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674" y="5886710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8806633" y="5732468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509718" y="5732468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884863" y="5857439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863" y="5857439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568628" y="5857541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628" y="5857541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8162013" y="571707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117111" y="5882982"/>
                <a:ext cx="565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11" y="5882982"/>
                <a:ext cx="565933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/>
          <p:cNvSpPr/>
          <p:nvPr/>
        </p:nvSpPr>
        <p:spPr>
          <a:xfrm>
            <a:off x="4551792" y="5745267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344081" y="5729770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384782" y="5873793"/>
                <a:ext cx="835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82" y="5873793"/>
                <a:ext cx="835744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180126" y="5869027"/>
                <a:ext cx="835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26" y="5869027"/>
                <a:ext cx="835744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21099" y="5852777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099" y="5852777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38977" y="5863534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77" y="5863534"/>
                <a:ext cx="402590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8C396B-B883-4EF6-88E1-F88D879C2DBD}"/>
              </a:ext>
            </a:extLst>
          </p:cNvPr>
          <p:cNvCxnSpPr/>
          <p:nvPr/>
        </p:nvCxnSpPr>
        <p:spPr>
          <a:xfrm flipH="1" flipV="1">
            <a:off x="3669923" y="5272448"/>
            <a:ext cx="2094255" cy="202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38D220-8BDD-48DA-AD1F-0A086F49207F}"/>
              </a:ext>
            </a:extLst>
          </p:cNvPr>
          <p:cNvCxnSpPr>
            <a:cxnSpLocks/>
          </p:cNvCxnSpPr>
          <p:nvPr/>
        </p:nvCxnSpPr>
        <p:spPr>
          <a:xfrm>
            <a:off x="8441153" y="5322145"/>
            <a:ext cx="1347705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28C177-8FAB-4EED-87FC-A11792B34338}"/>
                  </a:ext>
                </a:extLst>
              </p:cNvPr>
              <p:cNvSpPr txBox="1"/>
              <p:nvPr/>
            </p:nvSpPr>
            <p:spPr>
              <a:xfrm>
                <a:off x="5856736" y="5065342"/>
                <a:ext cx="246163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600" b="0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28C177-8FAB-4EED-87FC-A11792B34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736" y="5065342"/>
                <a:ext cx="2461636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476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541F-DE20-384F-AEDF-A2A7A6E1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BC32E-AAF5-7B4F-A299-1D083E06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Prove that every dollar amount equal to at least </a:t>
            </a:r>
            <a:r>
              <a:rPr lang="en-US" dirty="0">
                <a:solidFill>
                  <a:schemeClr val="accent5"/>
                </a:solidFill>
              </a:rPr>
              <a:t>112</a:t>
            </a:r>
            <a:r>
              <a:rPr lang="en-US" dirty="0"/>
              <a:t> cents can be paid for exclusively by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5</a:t>
            </a:r>
            <a:r>
              <a:rPr lang="en-US" dirty="0"/>
              <a:t> and </a:t>
            </a:r>
            <a:r>
              <a:rPr lang="en-US" dirty="0">
                <a:solidFill>
                  <a:srgbClr val="FB35C2"/>
                </a:solidFill>
              </a:rPr>
              <a:t>6</a:t>
            </a:r>
            <a:r>
              <a:rPr lang="en-US" dirty="0"/>
              <a:t> cent coins. </a:t>
            </a:r>
          </a:p>
        </p:txBody>
      </p:sp>
    </p:spTree>
    <p:extLst>
      <p:ext uri="{BB962C8B-B14F-4D97-AF65-F5344CB8AC3E}">
        <p14:creationId xmlns:p14="http://schemas.microsoft.com/office/powerpoint/2010/main" val="35079254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541F-DE20-384F-AEDF-A2A7A6E1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BC32E-AAF5-7B4F-A299-1D083E06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Prove that every dollar amount equal to at least </a:t>
            </a:r>
            <a:r>
              <a:rPr lang="en-US" dirty="0">
                <a:solidFill>
                  <a:schemeClr val="accent5"/>
                </a:solidFill>
              </a:rPr>
              <a:t>112</a:t>
            </a:r>
            <a:r>
              <a:rPr lang="en-US" dirty="0"/>
              <a:t> cents can be paid for exclusively by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5</a:t>
            </a:r>
            <a:r>
              <a:rPr lang="en-US" dirty="0"/>
              <a:t> and </a:t>
            </a:r>
            <a:r>
              <a:rPr lang="en-US" dirty="0">
                <a:solidFill>
                  <a:srgbClr val="FB35C2"/>
                </a:solidFill>
              </a:rPr>
              <a:t>6</a:t>
            </a:r>
            <a:r>
              <a:rPr lang="en-US" dirty="0"/>
              <a:t> cent coins. </a:t>
            </a:r>
          </a:p>
          <a:p>
            <a:r>
              <a:rPr lang="en-US" dirty="0"/>
              <a:t>Let’s do this one together.</a:t>
            </a:r>
          </a:p>
        </p:txBody>
      </p:sp>
    </p:spTree>
    <p:extLst>
      <p:ext uri="{BB962C8B-B14F-4D97-AF65-F5344CB8AC3E}">
        <p14:creationId xmlns:p14="http://schemas.microsoft.com/office/powerpoint/2010/main" val="28506375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40250-CDCF-CC4D-889C-9008A54B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coin problem for </a:t>
            </a:r>
            <a:r>
              <a:rPr lang="en-US" b="1" dirty="0"/>
              <a:t>you!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A4C61E-4097-FB4D-A6DA-9BC48CAE0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149" y="234685"/>
            <a:ext cx="2013635" cy="21022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BA4287-9FEC-284B-988F-B84B3EB61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4" y="365125"/>
            <a:ext cx="1941337" cy="1456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DFDEDD-EE27-F347-8DD3-97EACCD5FD22}"/>
                  </a:ext>
                </a:extLst>
              </p:cNvPr>
              <p:cNvSpPr/>
              <p:nvPr/>
            </p:nvSpPr>
            <p:spPr>
              <a:xfrm>
                <a:off x="515816" y="2613466"/>
                <a:ext cx="1132449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Prove to me that </a:t>
                </a:r>
                <a:r>
                  <a:rPr lang="en-US" sz="3600" dirty="0">
                    <a:solidFill>
                      <a:srgbClr val="FB35C2"/>
                    </a:solidFill>
                  </a:rPr>
                  <a:t>every dollar amount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FB35C2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3600" b="0" i="1" smtClean="0">
                        <a:solidFill>
                          <a:srgbClr val="FB35C2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3600" dirty="0">
                    <a:solidFill>
                      <a:srgbClr val="FB35C2"/>
                    </a:solidFill>
                  </a:rPr>
                  <a:t> cents</a:t>
                </a:r>
                <a:r>
                  <a:rPr lang="en-US" sz="3600" dirty="0"/>
                  <a:t> can be </a:t>
                </a:r>
                <a:r>
                  <a:rPr lang="en-US" sz="3600" b="1" dirty="0">
                    <a:solidFill>
                      <a:srgbClr val="92D050"/>
                    </a:solidFill>
                  </a:rPr>
                  <a:t>exclusively</a:t>
                </a:r>
                <a:r>
                  <a:rPr lang="en-US" sz="3600" dirty="0"/>
                  <a:t> paid for through combinations of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5</a:t>
                </a:r>
                <a:r>
                  <a:rPr lang="en-US" sz="3600" dirty="0"/>
                  <a:t>-cent coins and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6</a:t>
                </a:r>
                <a:r>
                  <a:rPr lang="en-US" sz="3600" dirty="0"/>
                  <a:t>-cent coins!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DFDEDD-EE27-F347-8DD3-97EACCD5F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16" y="2613466"/>
                <a:ext cx="11324491" cy="1754326"/>
              </a:xfrm>
              <a:prstGeom prst="rect">
                <a:avLst/>
              </a:prstGeom>
              <a:blipFill>
                <a:blip r:embed="rId4"/>
                <a:stretch>
                  <a:fillRect l="-1682" t="-5036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864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Here’s one with an </a:t>
            </a:r>
            <a:r>
              <a:rPr lang="en-US" dirty="0">
                <a:solidFill>
                  <a:srgbClr val="0070C0"/>
                </a:solidFill>
              </a:rPr>
              <a:t>inequality!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Prove that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b="0" i="1" dirty="0">
                    <a:latin typeface="Cambria Math" charset="0"/>
                  </a:rPr>
                  <a:t> </a:t>
                </a:r>
                <a:r>
                  <a:rPr lang="en-US" b="0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i.e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i.e</a:t>
                </a: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(2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3200" b="0" i="1" smtClean="0">
                          <a:latin typeface="Cambria Math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charset="0"/>
                        </a:rPr>
                        <m:t>!)⇒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53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  <a:r>
              <a:rPr lang="mr-IN" dirty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Prove that for all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i.e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980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  <a:r>
              <a:rPr lang="mr-IN" dirty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Prove that for all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i.e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 smtClean="0"/>
                      <m:t>(1)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0413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  <a:r>
              <a:rPr lang="mr-IN" dirty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Prove that for all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i.e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/>
                      <m:t>(1)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From the I.H,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!⋅2</m:t>
                    </m:r>
                  </m:oMath>
                </a14:m>
                <a:r>
                  <a:rPr lang="en-US" dirty="0"/>
                  <a:t>       (2)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897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Inductive Step</a:t>
            </a:r>
            <a:r>
              <a:rPr lang="mr-IN" dirty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Prove that for all integers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i.e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/>
                      <m:t>(1)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From the I.H,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!⋅2</m:t>
                    </m:r>
                  </m:oMath>
                </a14:m>
                <a:r>
                  <a:rPr lang="en-US" dirty="0"/>
                  <a:t>       (2)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, we have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! &gt; 0</m:t>
                        </m:r>
                      </m:e>
                    </m:groupChr>
                    <m:r>
                      <a:rPr lang="en-US" b="0" i="1" smtClean="0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!⋅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2&lt;</m:t>
                    </m:r>
                    <m:r>
                      <a:rPr lang="en-US" b="0" i="1" smtClean="0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 (3)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49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8109</TotalTime>
  <Words>6431</Words>
  <Application>Microsoft Office PowerPoint</Application>
  <PresentationFormat>Widescreen</PresentationFormat>
  <Paragraphs>993</Paragraphs>
  <Slides>101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Calibri</vt:lpstr>
      <vt:lpstr>Cambria Math</vt:lpstr>
      <vt:lpstr>Calibri Light</vt:lpstr>
      <vt:lpstr>Arial</vt:lpstr>
      <vt:lpstr>Office Theme</vt:lpstr>
      <vt:lpstr>Mathematical Induction: Introduction and basic problems</vt:lpstr>
      <vt:lpstr>Announcements / Reminders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An introductory example</vt:lpstr>
      <vt:lpstr>Inductive Base</vt:lpstr>
      <vt:lpstr>Inductive Hypothesis</vt:lpstr>
      <vt:lpstr>Inductive Step</vt:lpstr>
      <vt:lpstr>Inductive Step</vt:lpstr>
      <vt:lpstr>Inductive Step</vt:lpstr>
      <vt:lpstr>Inductive Step</vt:lpstr>
      <vt:lpstr>Inductive Step</vt:lpstr>
      <vt:lpstr>Inductive Step</vt:lpstr>
      <vt:lpstr>Here’s another</vt:lpstr>
      <vt:lpstr>Inductive Base</vt:lpstr>
      <vt:lpstr>Inductive Hypothesis</vt:lpstr>
      <vt:lpstr>Inductive Step</vt:lpstr>
      <vt:lpstr>You do this!</vt:lpstr>
      <vt:lpstr>The Gaussian Sum</vt:lpstr>
      <vt:lpstr>Inductive base</vt:lpstr>
      <vt:lpstr>Inductive Hypothesis</vt:lpstr>
      <vt:lpstr>Inductive step</vt:lpstr>
      <vt:lpstr>Inductive step</vt:lpstr>
      <vt:lpstr>Inductive step</vt:lpstr>
      <vt:lpstr>Inductive step, contd.</vt:lpstr>
      <vt:lpstr>Inductive step, contd.</vt:lpstr>
      <vt:lpstr>Inductive step, contd.</vt:lpstr>
      <vt:lpstr>Inductive step, contd.</vt:lpstr>
      <vt:lpstr>Inductive step, contd.</vt:lpstr>
      <vt:lpstr>Inductive step, contd.</vt:lpstr>
      <vt:lpstr>Inductive step, contd.</vt:lpstr>
      <vt:lpstr>And one for you!</vt:lpstr>
      <vt:lpstr>Inductive Base</vt:lpstr>
      <vt:lpstr>Inductive Base</vt:lpstr>
      <vt:lpstr>Inductive Hypothesis</vt:lpstr>
      <vt:lpstr>Inductive Step</vt:lpstr>
      <vt:lpstr>Inductive Step</vt:lpstr>
      <vt:lpstr>Inductive Step</vt:lpstr>
      <vt:lpstr>Inductive Step</vt:lpstr>
      <vt:lpstr>Inductive Step - Algebra</vt:lpstr>
      <vt:lpstr>And one with more than 1 variable!</vt:lpstr>
      <vt:lpstr>And one with more than 1 variable!</vt:lpstr>
      <vt:lpstr>Proof</vt:lpstr>
      <vt:lpstr>Proof (contd.)</vt:lpstr>
      <vt:lpstr>A coin problem</vt:lpstr>
      <vt:lpstr>Theorem expressed in quantifiers</vt:lpstr>
      <vt:lpstr>Inductive base</vt:lpstr>
      <vt:lpstr>Inductive hypothesis</vt:lpstr>
      <vt:lpstr>Inductive step</vt:lpstr>
      <vt:lpstr>Inductive step</vt:lpstr>
      <vt:lpstr>Inductive Step (contd.)</vt:lpstr>
      <vt:lpstr>Inductive Step (contd.)</vt:lpstr>
      <vt:lpstr>Inductive Step (contd.)</vt:lpstr>
      <vt:lpstr>Inductive Step (contd.)</vt:lpstr>
      <vt:lpstr>Inductive step</vt:lpstr>
      <vt:lpstr>Inductive step</vt:lpstr>
      <vt:lpstr>Inductive step</vt:lpstr>
      <vt:lpstr>A note about the penny problem</vt:lpstr>
      <vt:lpstr>A note about the penny problem</vt:lpstr>
      <vt:lpstr>Another!</vt:lpstr>
      <vt:lpstr>Another!</vt:lpstr>
      <vt:lpstr>A coin problem for you!</vt:lpstr>
      <vt:lpstr>Here’s one with an inequality!</vt:lpstr>
      <vt:lpstr>Inductive Step…</vt:lpstr>
      <vt:lpstr>Inductive Step…</vt:lpstr>
      <vt:lpstr>Inductive Step…</vt:lpstr>
      <vt:lpstr>Inductive Step…</vt:lpstr>
      <vt:lpstr>Inductive Step…</vt:lpstr>
      <vt:lpstr>Let’s do this one together!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Induction: Introduction and basic problems</dc:title>
  <dc:creator>Jason Filippou</dc:creator>
  <cp:lastModifiedBy>Jason Filippou</cp:lastModifiedBy>
  <cp:revision>156</cp:revision>
  <cp:lastPrinted>2019-10-23T23:05:48Z</cp:lastPrinted>
  <dcterms:created xsi:type="dcterms:W3CDTF">2016-10-16T12:39:13Z</dcterms:created>
  <dcterms:modified xsi:type="dcterms:W3CDTF">2021-04-20T05:52:26Z</dcterms:modified>
</cp:coreProperties>
</file>